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1"/>
    <p:restoredTop sz="94689"/>
  </p:normalViewPr>
  <p:slideViewPr>
    <p:cSldViewPr>
      <p:cViewPr>
        <p:scale>
          <a:sx n="89" d="100"/>
          <a:sy n="89" d="100"/>
        </p:scale>
        <p:origin x="1992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8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3567" y="359950"/>
            <a:ext cx="1456874" cy="187543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418207" y="2377818"/>
            <a:ext cx="4881245" cy="8062595"/>
            <a:chOff x="2418207" y="2377818"/>
            <a:chExt cx="4881245" cy="8062595"/>
          </a:xfrm>
        </p:grpSpPr>
        <p:sp>
          <p:nvSpPr>
            <p:cNvPr id="4" name="object 4"/>
            <p:cNvSpPr/>
            <p:nvPr/>
          </p:nvSpPr>
          <p:spPr>
            <a:xfrm>
              <a:off x="2479327" y="2382581"/>
              <a:ext cx="4815205" cy="8053070"/>
            </a:xfrm>
            <a:custGeom>
              <a:avLst/>
              <a:gdLst/>
              <a:ahLst/>
              <a:cxnLst/>
              <a:rect l="l" t="t" r="r" b="b"/>
              <a:pathLst>
                <a:path w="4815205" h="8053070">
                  <a:moveTo>
                    <a:pt x="324002" y="0"/>
                  </a:move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7728661"/>
                  </a:lnTo>
                  <a:lnTo>
                    <a:pt x="5062" y="7915975"/>
                  </a:lnTo>
                  <a:lnTo>
                    <a:pt x="40500" y="8012163"/>
                  </a:lnTo>
                  <a:lnTo>
                    <a:pt x="136688" y="8047601"/>
                  </a:lnTo>
                  <a:lnTo>
                    <a:pt x="324002" y="8052663"/>
                  </a:lnTo>
                  <a:lnTo>
                    <a:pt x="4491024" y="8052663"/>
                  </a:lnTo>
                  <a:lnTo>
                    <a:pt x="4678338" y="8047601"/>
                  </a:lnTo>
                  <a:lnTo>
                    <a:pt x="4774526" y="8012163"/>
                  </a:lnTo>
                  <a:lnTo>
                    <a:pt x="4809964" y="7915975"/>
                  </a:lnTo>
                  <a:lnTo>
                    <a:pt x="4815027" y="7728661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72936" y="2384703"/>
              <a:ext cx="4815205" cy="344170"/>
            </a:xfrm>
            <a:custGeom>
              <a:avLst/>
              <a:gdLst/>
              <a:ahLst/>
              <a:cxnLst/>
              <a:rect l="l" t="t" r="r" b="b"/>
              <a:pathLst>
                <a:path w="4815205" h="344169">
                  <a:moveTo>
                    <a:pt x="4491024" y="0"/>
                  </a:move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344107"/>
                  </a:lnTo>
                  <a:lnTo>
                    <a:pt x="4815027" y="344107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3A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1382" y="6648221"/>
              <a:ext cx="679424" cy="67942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21382" y="66482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1382" y="9393225"/>
              <a:ext cx="679424" cy="67942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21382" y="93932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1382" y="7845532"/>
              <a:ext cx="679424" cy="6129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421382" y="782556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1382" y="2827312"/>
              <a:ext cx="623717" cy="6466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21382" y="282730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1382" y="4194724"/>
              <a:ext cx="679424" cy="58232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421382" y="4149727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21382" y="5361394"/>
              <a:ext cx="679424" cy="67942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421382" y="536139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311675" y="2382979"/>
            <a:ext cx="1952625" cy="346075"/>
          </a:xfrm>
          <a:custGeom>
            <a:avLst/>
            <a:gdLst/>
            <a:ahLst/>
            <a:cxnLst/>
            <a:rect l="l" t="t" r="r" b="b"/>
            <a:pathLst>
              <a:path w="1952625" h="346075">
                <a:moveTo>
                  <a:pt x="1628482" y="0"/>
                </a:moveTo>
                <a:lnTo>
                  <a:pt x="324002" y="0"/>
                </a:ln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345831"/>
                </a:lnTo>
                <a:lnTo>
                  <a:pt x="1952472" y="345831"/>
                </a:lnTo>
                <a:lnTo>
                  <a:pt x="1952472" y="324002"/>
                </a:lnTo>
                <a:lnTo>
                  <a:pt x="1947410" y="136688"/>
                </a:lnTo>
                <a:lnTo>
                  <a:pt x="1911973" y="40500"/>
                </a:lnTo>
                <a:lnTo>
                  <a:pt x="1815789" y="5062"/>
                </a:lnTo>
                <a:lnTo>
                  <a:pt x="1628482" y="0"/>
                </a:lnTo>
                <a:close/>
              </a:path>
            </a:pathLst>
          </a:custGeom>
          <a:solidFill>
            <a:srgbClr val="B3A0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4351" y="5656964"/>
            <a:ext cx="1832610" cy="2631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40"/>
              </a:lnSpc>
              <a:spcBef>
                <a:spcPts val="100"/>
              </a:spcBef>
            </a:pPr>
            <a:r>
              <a:rPr sz="1300" b="1" spc="40" dirty="0">
                <a:solidFill>
                  <a:srgbClr val="F48520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75"/>
              </a:spcBef>
            </a:pP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limpiar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rostro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con una suave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ducha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tibia para eliminar la arena,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sudor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residuos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bronceado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aplique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dosis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generosa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Soleombra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con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masa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ligera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 En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zonas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donde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especialmente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tirante, o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enrojecida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puedes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dejar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after-sun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actúe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como una compresa o una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mascarilla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 Si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notas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tu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bebiendo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líquido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avidez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repite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proceso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un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tiempo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tal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vez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antes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acostarte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 Al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regresar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a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ciudad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continúe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con la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aplicación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Soleombra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realzar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prolongar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esplendor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bronceado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5452" y="2351329"/>
            <a:ext cx="1832610" cy="3332964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88595">
              <a:lnSpc>
                <a:spcPct val="100000"/>
              </a:lnSpc>
              <a:spcBef>
                <a:spcPts val="910"/>
              </a:spcBef>
            </a:pPr>
            <a:r>
              <a:rPr lang="it-IT" sz="1400" b="1" spc="55" dirty="0">
                <a:solidFill>
                  <a:srgbClr val="FFFFFF"/>
                </a:solidFill>
                <a:latin typeface="Cambria"/>
                <a:cs typeface="Cambria"/>
              </a:rPr>
              <a:t>PRESENTACIÓN</a:t>
            </a:r>
            <a:endParaRPr lang="it-IT"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80"/>
              </a:spcBef>
            </a:pP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Cuando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la euforia de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exposición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comienza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tiempo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descanso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es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necesario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escuchar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necesidades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probada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sol,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luz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intensa,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viento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sal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desea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ardientemente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ser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saciada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bien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nutrida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Entonces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es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momento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adecuado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ofrecerle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Sunshade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Fluid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. Con un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extraordinario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variado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conjunto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12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ingredientes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activos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vegetales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incluyen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manteca de karité,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argán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proteínas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quinoa,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Soleombra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restaura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nivel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adecuado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hidratación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, nutre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profundamente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fortalece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sus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7C7E81"/>
                </a:solidFill>
                <a:latin typeface="Cambria"/>
                <a:cs typeface="Cambria"/>
              </a:rPr>
              <a:t>mecanismos</a:t>
            </a:r>
            <a:r>
              <a:rPr lang="it-IT" sz="1000" spc="50" dirty="0">
                <a:solidFill>
                  <a:srgbClr val="7C7E81"/>
                </a:solidFill>
                <a:latin typeface="Cambria"/>
                <a:cs typeface="Cambria"/>
              </a:rPr>
              <a:t> de defensa.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51490" y="2322714"/>
            <a:ext cx="4080510" cy="82304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5370">
              <a:lnSpc>
                <a:spcPct val="100000"/>
              </a:lnSpc>
              <a:spcBef>
                <a:spcPts val="100"/>
              </a:spcBef>
            </a:pPr>
            <a:r>
              <a:rPr lang="it-IT" sz="1400" b="1" spc="-10" dirty="0">
                <a:solidFill>
                  <a:srgbClr val="FFFFFF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  <a:p>
            <a:pPr marL="7200">
              <a:spcBef>
                <a:spcPts val="1120"/>
              </a:spcBef>
            </a:pPr>
            <a:r>
              <a:rPr lang="it-IT" sz="900" b="1" spc="10" dirty="0">
                <a:solidFill>
                  <a:srgbClr val="7C7E81"/>
                </a:solidFill>
                <a:latin typeface="Cambria"/>
                <a:cs typeface="Cambria"/>
              </a:rPr>
              <a:t>Manteca de karité y su </a:t>
            </a:r>
            <a:r>
              <a:rPr lang="it-IT" sz="900" b="1" spc="1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900" b="1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10" dirty="0" err="1">
                <a:solidFill>
                  <a:srgbClr val="7C7E81"/>
                </a:solidFill>
                <a:latin typeface="Cambria"/>
                <a:cs typeface="Cambria"/>
              </a:rPr>
              <a:t>líquida</a:t>
            </a:r>
            <a:r>
              <a:rPr lang="it-IT" sz="900" b="1" spc="10" dirty="0">
                <a:solidFill>
                  <a:srgbClr val="7C7E81"/>
                </a:solidFill>
                <a:latin typeface="Cambria"/>
                <a:cs typeface="Cambria"/>
              </a:rPr>
              <a:t> – DISARROSSANTE</a:t>
            </a:r>
          </a:p>
          <a:p>
            <a:pPr marL="7200">
              <a:spcBef>
                <a:spcPts val="1120"/>
              </a:spcBef>
            </a:pPr>
            <a:r>
              <a:rPr sz="900" i="1" spc="60" dirty="0" err="1">
                <a:solidFill>
                  <a:srgbClr val="7C7E81"/>
                </a:solidFill>
                <a:latin typeface="Cambria"/>
                <a:cs typeface="Cambria"/>
              </a:rPr>
              <a:t>Butyrospermum</a:t>
            </a:r>
            <a:r>
              <a:rPr sz="900" i="1" spc="2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parkii</a:t>
            </a:r>
            <a:r>
              <a:rPr sz="900" i="1" spc="2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(Shea)</a:t>
            </a:r>
            <a:r>
              <a:rPr sz="900" i="1" spc="2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-10" dirty="0">
                <a:solidFill>
                  <a:srgbClr val="7C7E81"/>
                </a:solidFill>
                <a:latin typeface="Cambria"/>
                <a:cs typeface="Cambria"/>
              </a:rPr>
              <a:t>Butter</a:t>
            </a:r>
            <a:endParaRPr sz="900" dirty="0">
              <a:latin typeface="Cambria"/>
              <a:cs typeface="Cambria"/>
            </a:endParaRPr>
          </a:p>
          <a:p>
            <a:pPr marL="7200" marR="5080" algn="just">
              <a:spcBef>
                <a:spcPts val="100"/>
              </a:spcBef>
            </a:pP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La manteca de karité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también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ha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entrado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con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derecho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derecho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en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cosmética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más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sofisticada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gracias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 su alto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porcentaje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puede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alcanzar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15%), una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sustancia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indispensable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fundamental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mejorar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tono de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mantener su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elasticidad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natural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.
El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la Manteca de Karité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también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es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rico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vitaminas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A, B, E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F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; De este modo, nutre y reduce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enrojecimiento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demostrando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ser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aliado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perfecto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delicadas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especialmente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sensibles</a:t>
            </a:r>
            <a:r>
              <a:rPr sz="900" spc="-1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endParaRPr sz="900" dirty="0">
              <a:latin typeface="Cambria"/>
              <a:cs typeface="Cambria"/>
            </a:endParaRPr>
          </a:p>
          <a:p>
            <a:pPr marL="12700">
              <a:lnSpc>
                <a:spcPts val="1100"/>
              </a:lnSpc>
              <a:spcBef>
                <a:spcPts val="285"/>
              </a:spcBef>
            </a:pP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  de Jojoba – NUTRITIVO</a:t>
            </a:r>
          </a:p>
          <a:p>
            <a:pPr marL="12700">
              <a:lnSpc>
                <a:spcPts val="1100"/>
              </a:lnSpc>
              <a:spcBef>
                <a:spcPts val="285"/>
              </a:spcBef>
            </a:pPr>
            <a:r>
              <a:rPr sz="900" i="1" spc="70" dirty="0" err="1">
                <a:solidFill>
                  <a:srgbClr val="7C7E81"/>
                </a:solidFill>
                <a:latin typeface="Cambria"/>
                <a:cs typeface="Cambria"/>
              </a:rPr>
              <a:t>Simmondsia</a:t>
            </a:r>
            <a:r>
              <a:rPr sz="900" i="1" spc="1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chinensis</a:t>
            </a:r>
            <a:r>
              <a:rPr sz="900" i="1" spc="1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(Jojoba)</a:t>
            </a:r>
            <a:r>
              <a:rPr sz="900" i="1" spc="1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95" dirty="0">
                <a:solidFill>
                  <a:srgbClr val="7C7E81"/>
                </a:solidFill>
                <a:latin typeface="Cambria"/>
                <a:cs typeface="Cambria"/>
              </a:rPr>
              <a:t>Seed</a:t>
            </a:r>
            <a:r>
              <a:rPr sz="900" i="1" spc="1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900" dirty="0">
              <a:latin typeface="Cambria"/>
              <a:cs typeface="Cambria"/>
            </a:endParaRPr>
          </a:p>
          <a:p>
            <a:pPr marL="12700" marR="5715" algn="just">
              <a:lnSpc>
                <a:spcPts val="1000"/>
              </a:lnSpc>
              <a:spcBef>
                <a:spcPts val="100"/>
              </a:spcBef>
            </a:pP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El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árbol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jojoba es un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boj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hoja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perenne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crece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suelos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desérticos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. La droga consiste en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semilla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rica en una cera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líquida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compuesta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ácidos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grasos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alcoholes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insaturados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cadena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larga. El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de color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amarillo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con un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olor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agradable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debidamente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procesado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da un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líquido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viscoso con una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consistencia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cerosa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translúcida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con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fuertes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propiedades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filmógenas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emolientes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aprecia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mucho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por su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estructura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similar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al sebo.</a:t>
            </a:r>
          </a:p>
          <a:p>
            <a:pPr marL="12700" marR="5715" algn="just">
              <a:lnSpc>
                <a:spcPts val="1000"/>
              </a:lnSpc>
              <a:spcBef>
                <a:spcPts val="100"/>
              </a:spcBef>
            </a:pPr>
            <a:endParaRPr lang="it-IT" sz="900" b="1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715" algn="just">
              <a:lnSpc>
                <a:spcPts val="1000"/>
              </a:lnSpc>
              <a:spcBef>
                <a:spcPts val="100"/>
              </a:spcBef>
            </a:pP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aguacate</a:t>
            </a:r>
            <a:r>
              <a:rPr sz="9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900" b="1" spc="204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80" dirty="0">
                <a:solidFill>
                  <a:srgbClr val="BBA58F"/>
                </a:solidFill>
                <a:latin typeface="Cambria"/>
                <a:cs typeface="Cambria"/>
              </a:rPr>
              <a:t>EMOLIENTE</a:t>
            </a:r>
          </a:p>
          <a:p>
            <a:pPr marL="12700" marR="5715" algn="just">
              <a:lnSpc>
                <a:spcPts val="1000"/>
              </a:lnSpc>
              <a:spcBef>
                <a:spcPts val="100"/>
              </a:spcBef>
            </a:pPr>
            <a:r>
              <a:rPr sz="900" i="1" spc="65" dirty="0" err="1">
                <a:solidFill>
                  <a:srgbClr val="7C7E81"/>
                </a:solidFill>
                <a:latin typeface="Cambria"/>
                <a:cs typeface="Cambria"/>
              </a:rPr>
              <a:t>Persea</a:t>
            </a:r>
            <a:r>
              <a:rPr sz="900" i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gratissima</a:t>
            </a:r>
            <a:r>
              <a:rPr sz="900" i="1" spc="1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(Avocado)</a:t>
            </a:r>
            <a:r>
              <a:rPr sz="900" i="1" spc="1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Del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fruto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 la famosa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Laurácea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se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extrae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Aguacate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cuya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más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noble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la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es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particularmente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preciosa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compuesta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como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fitoesteroles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alcoholes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triterpénicos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. Presente en esta rica crema para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del sol,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Aguacate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gracias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a su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buena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estabilidad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y alta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función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eudérmica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es un ingrediente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precioso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capaz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de nutrir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eficazmente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epidermis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evitando la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deshidratación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gracias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a su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capacidad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reponer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barrera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lipídica</a:t>
            </a: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65" dirty="0" err="1">
                <a:solidFill>
                  <a:srgbClr val="7C7E81"/>
                </a:solidFill>
                <a:latin typeface="Cambria"/>
                <a:cs typeface="Cambria"/>
              </a:rPr>
              <a:t>natural</a:t>
            </a:r>
            <a:endParaRPr lang="it-IT" sz="900" spc="65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65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 de Oliva – NUTRITIVO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Olea</a:t>
            </a:r>
            <a:r>
              <a:rPr sz="9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60" dirty="0">
                <a:solidFill>
                  <a:srgbClr val="7C7E81"/>
                </a:solidFill>
                <a:latin typeface="Cambria"/>
                <a:cs typeface="Cambria"/>
              </a:rPr>
              <a:t>europaea</a:t>
            </a:r>
            <a:r>
              <a:rPr sz="9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(Olive)</a:t>
            </a:r>
            <a:r>
              <a:rPr sz="900" i="1" spc="1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dirty="0">
                <a:solidFill>
                  <a:srgbClr val="7C7E81"/>
                </a:solidFill>
                <a:latin typeface="Cambria"/>
                <a:cs typeface="Cambria"/>
              </a:rPr>
              <a:t>Fruit</a:t>
            </a:r>
            <a:r>
              <a:rPr sz="9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El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de Oliva,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extraído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fruto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del olivo, es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particularmente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rico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en la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fracción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insaponificable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, en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escualeno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vegetal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tocoferoles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carotenos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, tanto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es famoso en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mundo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sus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altas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propiedades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calmantes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suavizantes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restauradoras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del sebo. Se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utiliza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especialmente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secas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deshidratadas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. Dada su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capacidad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estimular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fibroblastos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también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tiene una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valiosa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preventiva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arrugas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y la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flacidez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2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2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endParaRPr lang="it-IT" sz="900" b="1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b="1" dirty="0" err="1">
                <a:solidFill>
                  <a:srgbClr val="7C7E81"/>
                </a:solidFill>
                <a:latin typeface="Cambria"/>
                <a:cs typeface="Cambria"/>
              </a:rPr>
              <a:t>Argán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 - NUTRITIVO – ANTIENVEJECIMIENTO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Argania</a:t>
            </a:r>
            <a:r>
              <a:rPr sz="9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spinosa</a:t>
            </a:r>
            <a:r>
              <a:rPr sz="9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55" dirty="0">
                <a:solidFill>
                  <a:srgbClr val="7C7E81"/>
                </a:solidFill>
                <a:latin typeface="Cambria"/>
                <a:cs typeface="Cambria"/>
              </a:rPr>
              <a:t>Kernel</a:t>
            </a:r>
            <a:r>
              <a:rPr sz="900" i="1" spc="1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25" dirty="0">
                <a:solidFill>
                  <a:srgbClr val="7C7E81"/>
                </a:solidFill>
                <a:latin typeface="Cambria"/>
                <a:cs typeface="Cambria"/>
              </a:rPr>
              <a:t>Oil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Los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frutos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Argania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spinosa son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drupas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carnosas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similares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aceitunas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verdes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se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vuelven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anaranjadas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cuando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maduran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entre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julio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agosto. Se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dejan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secar al sol durante al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menos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4-5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meses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luego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se rompe su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núcleo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duro para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extraer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un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precioso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con un color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dorado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intenso y un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sabor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a avellana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claro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decisivo.
El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rico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ácidos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grasos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esenciales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en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particular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lin-leico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polifenoles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tocoferoles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tiene una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emoliente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nutritiva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ayuda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despertar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actividad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células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neutraliza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radicales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libres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previniendo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así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envejecimiento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prematuro de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es-ES" sz="900" b="1" spc="10" dirty="0" err="1">
                <a:solidFill>
                  <a:srgbClr val="7C7E81"/>
                </a:solidFill>
                <a:latin typeface="Cambria"/>
                <a:cs typeface="Cambria"/>
              </a:rPr>
              <a:t>Proteinas</a:t>
            </a:r>
            <a:r>
              <a:rPr lang="es-ES" sz="900" b="1" spc="1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sz="900" b="1" spc="55" dirty="0">
                <a:solidFill>
                  <a:srgbClr val="7C7E81"/>
                </a:solidFill>
                <a:latin typeface="Cambria"/>
                <a:cs typeface="Cambria"/>
              </a:rPr>
              <a:t>Quinoa</a:t>
            </a:r>
            <a:r>
              <a:rPr sz="900" b="1" spc="1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spc="1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900" b="1" spc="1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70" dirty="0">
                <a:solidFill>
                  <a:srgbClr val="BBA58F"/>
                </a:solidFill>
                <a:latin typeface="Cambria"/>
                <a:cs typeface="Cambria"/>
              </a:rPr>
              <a:t>PROTECTOR - HIDRATANTE</a:t>
            </a:r>
            <a:endParaRPr sz="9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Hydrolyzed</a:t>
            </a:r>
            <a:r>
              <a:rPr sz="900" i="1" spc="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55" dirty="0">
                <a:solidFill>
                  <a:srgbClr val="7C7E81"/>
                </a:solidFill>
                <a:latin typeface="Cambria"/>
                <a:cs typeface="Cambria"/>
              </a:rPr>
              <a:t>Quinoa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Película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proteica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capaz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preservar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tono y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hidratación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. La quinoa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hidrolizada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hábilmente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mezclada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en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formulación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esta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emulsión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cremosa, es un ingrediente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cosmético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respetuoso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con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.
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Suavizan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dan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elasticidad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epidermis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juntos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protegen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envolviéndola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una forma fina 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invisibleA</a:t>
            </a:r>
            <a:endParaRPr sz="900" dirty="0">
              <a:latin typeface="Cambria"/>
              <a:cs typeface="Cambri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8560" y="172040"/>
            <a:ext cx="2261408" cy="273785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311593" y="493277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73067" y="475022"/>
            <a:ext cx="792885" cy="944029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319759" y="2382581"/>
            <a:ext cx="1952625" cy="8053070"/>
          </a:xfrm>
          <a:custGeom>
            <a:avLst/>
            <a:gdLst/>
            <a:ahLst/>
            <a:cxnLst/>
            <a:rect l="l" t="t" r="r" b="b"/>
            <a:pathLst>
              <a:path w="1952625" h="8053070">
                <a:moveTo>
                  <a:pt x="324002" y="0"/>
                </a:move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7728661"/>
                </a:lnTo>
                <a:lnTo>
                  <a:pt x="5062" y="7915975"/>
                </a:lnTo>
                <a:lnTo>
                  <a:pt x="40500" y="8012163"/>
                </a:lnTo>
                <a:lnTo>
                  <a:pt x="136688" y="8047601"/>
                </a:lnTo>
                <a:lnTo>
                  <a:pt x="324002" y="8052663"/>
                </a:lnTo>
                <a:lnTo>
                  <a:pt x="1628482" y="8052663"/>
                </a:lnTo>
                <a:lnTo>
                  <a:pt x="1815789" y="8047601"/>
                </a:lnTo>
                <a:lnTo>
                  <a:pt x="1911973" y="8012163"/>
                </a:lnTo>
                <a:lnTo>
                  <a:pt x="1947410" y="7915975"/>
                </a:lnTo>
                <a:lnTo>
                  <a:pt x="1952472" y="7728661"/>
                </a:lnTo>
                <a:lnTo>
                  <a:pt x="1952472" y="324002"/>
                </a:lnTo>
                <a:lnTo>
                  <a:pt x="1947410" y="136688"/>
                </a:lnTo>
                <a:lnTo>
                  <a:pt x="1911973" y="40500"/>
                </a:lnTo>
                <a:lnTo>
                  <a:pt x="1815789" y="506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B3A0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49587" y="9745711"/>
            <a:ext cx="1882139" cy="5485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25"/>
              </a:lnSpc>
              <a:spcBef>
                <a:spcPts val="100"/>
              </a:spcBef>
            </a:pPr>
            <a:r>
              <a:rPr sz="1300" b="1" spc="-35" dirty="0" err="1">
                <a:solidFill>
                  <a:srgbClr val="F48520"/>
                </a:solidFill>
                <a:latin typeface="Cambria"/>
                <a:cs typeface="Cambria"/>
              </a:rPr>
              <a:t>Formato</a:t>
            </a:r>
            <a:r>
              <a:rPr sz="1300" b="1" spc="-8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000" spc="-20" dirty="0">
                <a:solidFill>
                  <a:srgbClr val="7C7E81"/>
                </a:solidFill>
                <a:latin typeface="Cambria"/>
                <a:cs typeface="Cambria"/>
              </a:rPr>
              <a:t>Tubo de PE de 200 ml
de </a:t>
            </a:r>
            <a:r>
              <a:rPr lang="it-IT" sz="1000" spc="-20" dirty="0" err="1">
                <a:solidFill>
                  <a:srgbClr val="7C7E81"/>
                </a:solidFill>
                <a:latin typeface="Cambria"/>
                <a:cs typeface="Cambria"/>
              </a:rPr>
              <a:t>origen</a:t>
            </a:r>
            <a:r>
              <a:rPr lang="it-IT" sz="1000" spc="-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spc="-20" dirty="0" err="1">
                <a:solidFill>
                  <a:srgbClr val="7C7E81"/>
                </a:solidFill>
                <a:latin typeface="Cambria"/>
                <a:cs typeface="Cambria"/>
              </a:rPr>
              <a:t>vegetal</a:t>
            </a:r>
            <a:r>
              <a:rPr lang="it-IT" sz="1000" spc="-20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1000" spc="-20" dirty="0" err="1">
                <a:solidFill>
                  <a:srgbClr val="7C7E81"/>
                </a:solidFill>
                <a:latin typeface="Cambria"/>
                <a:cs typeface="Cambria"/>
              </a:rPr>
              <a:t>Caña</a:t>
            </a:r>
            <a:r>
              <a:rPr lang="it-IT" sz="1000" spc="-2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spc="-20" dirty="0" err="1">
                <a:solidFill>
                  <a:srgbClr val="7C7E81"/>
                </a:solidFill>
                <a:latin typeface="Cambria"/>
                <a:cs typeface="Cambria"/>
              </a:rPr>
              <a:t>Azúcar</a:t>
            </a:r>
            <a:r>
              <a:rPr lang="it-IT" sz="1000" spc="-20" dirty="0">
                <a:solidFill>
                  <a:srgbClr val="7C7E81"/>
                </a:solidFill>
                <a:latin typeface="Cambria"/>
                <a:cs typeface="Cambria"/>
              </a:rPr>
              <a:t>) y 100% </a:t>
            </a:r>
            <a:r>
              <a:rPr lang="it-IT" sz="1000" spc="-20" dirty="0" err="1">
                <a:solidFill>
                  <a:srgbClr val="7C7E81"/>
                </a:solidFill>
                <a:latin typeface="Cambria"/>
                <a:cs typeface="Cambria"/>
              </a:rPr>
              <a:t>reciclable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0377" y="8343725"/>
            <a:ext cx="1832610" cy="144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445"/>
              </a:lnSpc>
              <a:spcBef>
                <a:spcPts val="100"/>
              </a:spcBef>
            </a:pPr>
            <a:r>
              <a:rPr lang="it-IT" sz="1300" b="1" spc="45" dirty="0" err="1">
                <a:solidFill>
                  <a:srgbClr val="F48520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F48520"/>
                </a:solidFill>
                <a:latin typeface="Cambria"/>
                <a:cs typeface="Cambria"/>
              </a:rPr>
              <a:t>Relacionadas</a:t>
            </a:r>
            <a:endParaRPr lang="it-IT" sz="1000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445"/>
              </a:lnSpc>
              <a:spcBef>
                <a:spcPts val="100"/>
              </a:spcBef>
            </a:pP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Gel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Baño</a:t>
            </a:r>
            <a:r>
              <a:rPr sz="1000" spc="17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Aftersun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-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Sham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- posole con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extractos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semillas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almendra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, lino y amaranto -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Antes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Suero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protector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antienvejecimiento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- Crema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autobronceadora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para la cara y para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100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49587" y="707726"/>
            <a:ext cx="2660015" cy="1678023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lang="it-IT" sz="1500" b="1">
                <a:solidFill>
                  <a:srgbClr val="F48520"/>
                </a:solidFill>
                <a:latin typeface="Cambria"/>
                <a:cs typeface="Cambria"/>
              </a:rPr>
              <a:t>SolySombra 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Fluido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sedoso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para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después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del Sol para la Cara y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el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cuerpo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
Con Manteca de Karité,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Aceite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de 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Argán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y
</a:t>
            </a:r>
            <a:r>
              <a:rPr lang="it-IT" sz="1500" b="1" dirty="0" err="1">
                <a:solidFill>
                  <a:srgbClr val="F48520"/>
                </a:solidFill>
                <a:latin typeface="Cambria"/>
                <a:cs typeface="Cambria"/>
              </a:rPr>
              <a:t>Proteína</a:t>
            </a:r>
            <a:r>
              <a:rPr lang="it-IT" sz="1500" b="1" dirty="0">
                <a:solidFill>
                  <a:srgbClr val="F48520"/>
                </a:solidFill>
                <a:latin typeface="Cambria"/>
                <a:cs typeface="Cambria"/>
              </a:rPr>
              <a:t> de Quinoa</a:t>
            </a:r>
          </a:p>
          <a:p>
            <a:pPr marL="12700" marR="5080">
              <a:lnSpc>
                <a:spcPct val="73300"/>
              </a:lnSpc>
              <a:spcBef>
                <a:spcPts val="585"/>
              </a:spcBef>
            </a:pPr>
            <a:r>
              <a:rPr lang="it-IT" sz="1000" spc="95" dirty="0">
                <a:solidFill>
                  <a:srgbClr val="F48520"/>
                </a:solidFill>
                <a:latin typeface="Cambria"/>
                <a:cs typeface="Cambria"/>
              </a:rPr>
              <a:t>Ref. </a:t>
            </a:r>
            <a:r>
              <a:rPr sz="1000" spc="95" dirty="0">
                <a:solidFill>
                  <a:srgbClr val="F48520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F48520"/>
                </a:solidFill>
                <a:latin typeface="Cambria"/>
                <a:cs typeface="Cambria"/>
              </a:rPr>
              <a:t>086.497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75"/>
              </a:spcBef>
            </a:pPr>
            <a:r>
              <a:rPr lang="it-IT" sz="1200" b="1" spc="85" dirty="0">
                <a:solidFill>
                  <a:srgbClr val="F48520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27757" y="1416560"/>
            <a:ext cx="939800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500"/>
              </a:lnSpc>
              <a:spcBef>
                <a:spcPts val="100"/>
              </a:spcBef>
            </a:pPr>
            <a:r>
              <a:rPr lang="it-IT" sz="1400" b="1" spc="-10" dirty="0" err="1">
                <a:solidFill>
                  <a:srgbClr val="F48520"/>
                </a:solidFill>
                <a:latin typeface="Cambria"/>
                <a:cs typeface="Cambria"/>
              </a:rPr>
              <a:t>Línea</a:t>
            </a:r>
            <a:r>
              <a:rPr lang="it-IT" sz="1400" b="1" spc="-10" dirty="0">
                <a:solidFill>
                  <a:srgbClr val="F48520"/>
                </a:solidFill>
                <a:latin typeface="Cambria"/>
                <a:cs typeface="Cambria"/>
              </a:rPr>
              <a:t>
Sol y al aire libre</a:t>
            </a:r>
            <a:endParaRPr sz="1400" dirty="0">
              <a:latin typeface="Cambria"/>
              <a:cs typeface="Cambria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45001" y="328869"/>
            <a:ext cx="1005674" cy="896385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3662909" y="10437917"/>
            <a:ext cx="234315" cy="23431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400" b="1" spc="30" dirty="0">
                <a:solidFill>
                  <a:srgbClr val="7C7E81"/>
                </a:solidFill>
                <a:latin typeface="Cambria"/>
                <a:cs typeface="Cambria"/>
              </a:rPr>
              <a:t>1</a:t>
            </a:r>
            <a:r>
              <a:rPr sz="1000" b="1" spc="3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619" y="330209"/>
            <a:ext cx="2261408" cy="2737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1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7C7E81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7C7E81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391" y="1035847"/>
            <a:ext cx="1949450" cy="82785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 marR="5080">
              <a:lnSpc>
                <a:spcPct val="73000"/>
              </a:lnSpc>
              <a:spcBef>
                <a:spcPts val="455"/>
              </a:spcBef>
            </a:pPr>
            <a:r>
              <a:rPr sz="1100" b="1" dirty="0">
                <a:solidFill>
                  <a:srgbClr val="F48520"/>
                </a:solidFill>
                <a:latin typeface="Cambria"/>
                <a:cs typeface="Cambria"/>
              </a:rPr>
              <a:t>Sol</a:t>
            </a:r>
            <a:r>
              <a:rPr lang="es-ES" sz="1100" b="1" dirty="0">
                <a:solidFill>
                  <a:srgbClr val="F48520"/>
                </a:solidFill>
                <a:latin typeface="Cambria"/>
                <a:cs typeface="Cambria"/>
              </a:rPr>
              <a:t> y S</a:t>
            </a:r>
            <a:r>
              <a:rPr sz="1100" b="1" dirty="0" err="1">
                <a:solidFill>
                  <a:srgbClr val="F48520"/>
                </a:solidFill>
                <a:latin typeface="Cambria"/>
                <a:cs typeface="Cambria"/>
              </a:rPr>
              <a:t>ombra</a:t>
            </a:r>
            <a:r>
              <a:rPr sz="1100" b="1" spc="170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sz="1100" b="1" dirty="0" err="1">
                <a:solidFill>
                  <a:srgbClr val="F48520"/>
                </a:solidFill>
                <a:latin typeface="Cambria"/>
                <a:cs typeface="Cambria"/>
              </a:rPr>
              <a:t>Fluido</a:t>
            </a:r>
            <a:r>
              <a:rPr sz="1100" b="1" spc="170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100" b="1" spc="-10" dirty="0">
                <a:solidFill>
                  <a:srgbClr val="F48520"/>
                </a:solidFill>
                <a:latin typeface="Cambria"/>
                <a:cs typeface="Cambria"/>
              </a:rPr>
              <a:t>After-sun </a:t>
            </a:r>
            <a:r>
              <a:rPr lang="it-IT" sz="1100" b="1" spc="-10" dirty="0" err="1">
                <a:solidFill>
                  <a:srgbClr val="F48520"/>
                </a:solidFill>
                <a:latin typeface="Cambria"/>
                <a:cs typeface="Cambria"/>
              </a:rPr>
              <a:t>sedoso</a:t>
            </a:r>
            <a:r>
              <a:rPr lang="it-IT" sz="1100" b="1" spc="-10" dirty="0">
                <a:solidFill>
                  <a:srgbClr val="F48520"/>
                </a:solidFill>
                <a:latin typeface="Cambria"/>
                <a:cs typeface="Cambria"/>
              </a:rPr>
              <a:t> para la </a:t>
            </a:r>
            <a:r>
              <a:rPr lang="it-IT" sz="1100" b="1" spc="-10" dirty="0" err="1">
                <a:solidFill>
                  <a:srgbClr val="F48520"/>
                </a:solidFill>
                <a:latin typeface="Cambria"/>
                <a:cs typeface="Cambria"/>
              </a:rPr>
              <a:t>Caray</a:t>
            </a:r>
            <a:r>
              <a:rPr lang="it-IT" sz="1100" b="1" spc="-10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100" b="1" spc="-10" dirty="0" err="1">
                <a:solidFill>
                  <a:srgbClr val="F48520"/>
                </a:solidFill>
                <a:latin typeface="Cambria"/>
                <a:cs typeface="Cambria"/>
              </a:rPr>
              <a:t>el</a:t>
            </a:r>
            <a:r>
              <a:rPr lang="it-IT" sz="1100" b="1" spc="-10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lang="it-IT" sz="1100" b="1" spc="-10" dirty="0" err="1">
                <a:solidFill>
                  <a:srgbClr val="F48520"/>
                </a:solidFill>
                <a:latin typeface="Cambria"/>
                <a:cs typeface="Cambria"/>
              </a:rPr>
              <a:t>cuerpo</a:t>
            </a:r>
            <a:endParaRPr lang="it-IT" sz="1100" b="1" spc="-10" dirty="0">
              <a:solidFill>
                <a:srgbClr val="F48520"/>
              </a:solidFill>
              <a:latin typeface="Cambria"/>
              <a:cs typeface="Cambria"/>
            </a:endParaRPr>
          </a:p>
          <a:p>
            <a:pPr marL="12700" marR="5080">
              <a:lnSpc>
                <a:spcPct val="73000"/>
              </a:lnSpc>
              <a:spcBef>
                <a:spcPts val="455"/>
              </a:spcBef>
            </a:pPr>
            <a:r>
              <a:rPr lang="it-IT" sz="800" b="1" spc="70" dirty="0">
                <a:solidFill>
                  <a:srgbClr val="F48520"/>
                </a:solidFill>
                <a:latin typeface="Cambria"/>
                <a:cs typeface="Cambria"/>
              </a:rPr>
              <a:t>Con manteca de karité, </a:t>
            </a:r>
            <a:r>
              <a:rPr lang="it-IT" sz="800" b="1" spc="70" dirty="0" err="1">
                <a:solidFill>
                  <a:srgbClr val="F48520"/>
                </a:solidFill>
                <a:latin typeface="Cambria"/>
                <a:cs typeface="Cambria"/>
              </a:rPr>
              <a:t>aceite</a:t>
            </a:r>
            <a:r>
              <a:rPr lang="it-IT" sz="800" b="1" spc="70" dirty="0">
                <a:solidFill>
                  <a:srgbClr val="F48520"/>
                </a:solidFill>
                <a:latin typeface="Cambria"/>
                <a:cs typeface="Cambria"/>
              </a:rPr>
              <a:t> de </a:t>
            </a:r>
            <a:r>
              <a:rPr lang="it-IT" sz="800" b="1" spc="70" dirty="0" err="1">
                <a:solidFill>
                  <a:srgbClr val="F48520"/>
                </a:solidFill>
                <a:latin typeface="Cambria"/>
                <a:cs typeface="Cambria"/>
              </a:rPr>
              <a:t>argán</a:t>
            </a:r>
            <a:r>
              <a:rPr lang="it-IT" sz="800" b="1" spc="70" dirty="0">
                <a:solidFill>
                  <a:srgbClr val="F48520"/>
                </a:solidFill>
                <a:latin typeface="Cambria"/>
                <a:cs typeface="Cambria"/>
              </a:rPr>
              <a:t> y
</a:t>
            </a:r>
            <a:r>
              <a:rPr lang="it-IT" sz="800" b="1" spc="70" dirty="0" err="1">
                <a:solidFill>
                  <a:srgbClr val="F48520"/>
                </a:solidFill>
                <a:latin typeface="Cambria"/>
                <a:cs typeface="Cambria"/>
              </a:rPr>
              <a:t>Proteína</a:t>
            </a:r>
            <a:r>
              <a:rPr lang="it-IT" sz="800" b="1" spc="70" dirty="0">
                <a:solidFill>
                  <a:srgbClr val="F48520"/>
                </a:solidFill>
                <a:latin typeface="Cambria"/>
                <a:cs typeface="Cambria"/>
              </a:rPr>
              <a:t> de </a:t>
            </a:r>
            <a:r>
              <a:rPr lang="it-IT" sz="800" b="1" spc="70" dirty="0" err="1">
                <a:solidFill>
                  <a:srgbClr val="F48520"/>
                </a:solidFill>
                <a:latin typeface="Cambria"/>
                <a:cs typeface="Cambria"/>
              </a:rPr>
              <a:t>quinua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418207" y="1090818"/>
            <a:ext cx="4881245" cy="6811009"/>
            <a:chOff x="2418207" y="1090818"/>
            <a:chExt cx="4881245" cy="6811009"/>
          </a:xfrm>
        </p:grpSpPr>
        <p:sp>
          <p:nvSpPr>
            <p:cNvPr id="6" name="object 6"/>
            <p:cNvSpPr/>
            <p:nvPr/>
          </p:nvSpPr>
          <p:spPr>
            <a:xfrm>
              <a:off x="2479327" y="1095580"/>
              <a:ext cx="4815205" cy="6801484"/>
            </a:xfrm>
            <a:custGeom>
              <a:avLst/>
              <a:gdLst/>
              <a:ahLst/>
              <a:cxnLst/>
              <a:rect l="l" t="t" r="r" b="b"/>
              <a:pathLst>
                <a:path w="4815205" h="6801484">
                  <a:moveTo>
                    <a:pt x="324002" y="0"/>
                  </a:move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6477444"/>
                  </a:lnTo>
                  <a:lnTo>
                    <a:pt x="5062" y="6664758"/>
                  </a:lnTo>
                  <a:lnTo>
                    <a:pt x="40500" y="6760946"/>
                  </a:lnTo>
                  <a:lnTo>
                    <a:pt x="136688" y="6796384"/>
                  </a:lnTo>
                  <a:lnTo>
                    <a:pt x="324002" y="6801446"/>
                  </a:lnTo>
                  <a:lnTo>
                    <a:pt x="4491024" y="6801446"/>
                  </a:lnTo>
                  <a:lnTo>
                    <a:pt x="4678338" y="6796384"/>
                  </a:lnTo>
                  <a:lnTo>
                    <a:pt x="4774526" y="6760946"/>
                  </a:lnTo>
                  <a:lnTo>
                    <a:pt x="4809964" y="6664758"/>
                  </a:lnTo>
                  <a:lnTo>
                    <a:pt x="4815027" y="6477444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72936" y="1097703"/>
              <a:ext cx="4815205" cy="344170"/>
            </a:xfrm>
            <a:custGeom>
              <a:avLst/>
              <a:gdLst/>
              <a:ahLst/>
              <a:cxnLst/>
              <a:rect l="l" t="t" r="r" b="b"/>
              <a:pathLst>
                <a:path w="4815205" h="344169">
                  <a:moveTo>
                    <a:pt x="4491024" y="0"/>
                  </a:move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344115"/>
                  </a:lnTo>
                  <a:lnTo>
                    <a:pt x="4815027" y="344115"/>
                  </a:lnTo>
                  <a:lnTo>
                    <a:pt x="4815027" y="324002"/>
                  </a:lnTo>
                  <a:lnTo>
                    <a:pt x="4809964" y="136688"/>
                  </a:lnTo>
                  <a:lnTo>
                    <a:pt x="4774526" y="40500"/>
                  </a:lnTo>
                  <a:lnTo>
                    <a:pt x="4678338" y="506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3A0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1382" y="4989055"/>
              <a:ext cx="629615" cy="66929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421382" y="49832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21382" y="646656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9566" y="6486703"/>
              <a:ext cx="531468" cy="65929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21382" y="646656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1382" y="1576305"/>
              <a:ext cx="679424" cy="67942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21382" y="1576305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1382" y="2637726"/>
              <a:ext cx="679424" cy="679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421382" y="2637726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1382" y="3741394"/>
              <a:ext cx="679424" cy="67942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421382" y="374139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64300" y="1153764"/>
            <a:ext cx="4080510" cy="6640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5370">
              <a:lnSpc>
                <a:spcPct val="100000"/>
              </a:lnSpc>
              <a:spcBef>
                <a:spcPts val="100"/>
              </a:spcBef>
            </a:pPr>
            <a:r>
              <a:rPr lang="es-ES" sz="1400" b="1" spc="-10" dirty="0">
                <a:solidFill>
                  <a:srgbClr val="FFFFFF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100"/>
              </a:lnSpc>
              <a:spcBef>
                <a:spcPts val="1260"/>
              </a:spcBef>
            </a:pPr>
            <a:r>
              <a:rPr lang="it-IT" sz="900" b="1" spc="60" dirty="0" err="1">
                <a:solidFill>
                  <a:srgbClr val="7C7E81"/>
                </a:solidFill>
                <a:latin typeface="Cambria"/>
                <a:cs typeface="Cambria"/>
              </a:rPr>
              <a:t>Fitosoma</a:t>
            </a:r>
            <a:r>
              <a:rPr lang="it-IT" sz="900" b="1" spc="60" dirty="0">
                <a:solidFill>
                  <a:srgbClr val="7C7E81"/>
                </a:solidFill>
                <a:latin typeface="Cambria"/>
                <a:cs typeface="Cambria"/>
              </a:rPr>
              <a:t> de Silimarina - PROTECTOR – DISARREDIZANTE</a:t>
            </a: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S</a:t>
            </a:r>
            <a:endParaRPr lang="es-ES" sz="900" i="1" spc="75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>
              <a:lnSpc>
                <a:spcPts val="1100"/>
              </a:lnSpc>
              <a:spcBef>
                <a:spcPts val="1260"/>
              </a:spcBef>
            </a:pPr>
            <a:r>
              <a:rPr lang="es-ES" sz="900" i="1" spc="75" dirty="0">
                <a:solidFill>
                  <a:srgbClr val="7C7E81"/>
                </a:solidFill>
                <a:latin typeface="Cambria"/>
                <a:cs typeface="Cambria"/>
              </a:rPr>
              <a:t>S</a:t>
            </a:r>
            <a:r>
              <a:rPr sz="900" i="1" spc="75" dirty="0" err="1">
                <a:solidFill>
                  <a:srgbClr val="7C7E81"/>
                </a:solidFill>
                <a:latin typeface="Cambria"/>
                <a:cs typeface="Cambria"/>
              </a:rPr>
              <a:t>ilybum</a:t>
            </a:r>
            <a:r>
              <a:rPr sz="900" i="1" spc="1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60" dirty="0">
                <a:solidFill>
                  <a:srgbClr val="7C7E81"/>
                </a:solidFill>
                <a:latin typeface="Cambria"/>
                <a:cs typeface="Cambria"/>
              </a:rPr>
              <a:t>marianum</a:t>
            </a:r>
            <a:r>
              <a:rPr sz="900" i="1" spc="1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10" dirty="0">
                <a:solidFill>
                  <a:srgbClr val="7C7E81"/>
                </a:solidFill>
                <a:latin typeface="Cambria"/>
                <a:cs typeface="Cambria"/>
              </a:rPr>
              <a:t>Extract</a:t>
            </a:r>
            <a:r>
              <a:rPr sz="900" i="1" spc="17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1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Phospholipids</a:t>
            </a:r>
            <a:endParaRPr sz="900" dirty="0">
              <a:latin typeface="Cambria"/>
              <a:cs typeface="Cambria"/>
            </a:endParaRPr>
          </a:p>
          <a:p>
            <a:pPr marL="12700" marR="889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El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Silybum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marianum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una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herbácea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bienal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espinosa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crece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entre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ruinas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en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tierras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no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cultivadas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extendida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sur de Italia. La parte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más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interesante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formada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semillas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de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se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extrae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principio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activo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Silimarina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complejado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con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fosfolípidos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vegetales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ejerce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mejor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una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actividad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antirradicales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antioxidante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precisa, es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decir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, una intensa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preventiva contra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envejecimiento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 prematuro de la </a:t>
            </a:r>
            <a:r>
              <a:rPr lang="it-IT" sz="900" spc="1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1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8890" algn="just">
              <a:lnSpc>
                <a:spcPts val="1000"/>
              </a:lnSpc>
              <a:spcBef>
                <a:spcPts val="100"/>
              </a:spcBef>
            </a:pPr>
            <a:r>
              <a:rPr sz="900" b="1" spc="55" dirty="0">
                <a:solidFill>
                  <a:srgbClr val="7C7E81"/>
                </a:solidFill>
                <a:latin typeface="Cambria"/>
                <a:cs typeface="Cambria"/>
              </a:rPr>
              <a:t>Beta</a:t>
            </a:r>
            <a:r>
              <a:rPr sz="900" b="1" spc="13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spc="65" dirty="0" err="1">
                <a:solidFill>
                  <a:srgbClr val="7C7E81"/>
                </a:solidFill>
                <a:latin typeface="Cambria"/>
                <a:cs typeface="Cambria"/>
              </a:rPr>
              <a:t>Glucano</a:t>
            </a:r>
            <a:r>
              <a:rPr sz="900" b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dirty="0">
                <a:solidFill>
                  <a:srgbClr val="7C7E81"/>
                </a:solidFill>
                <a:latin typeface="Cambria"/>
                <a:cs typeface="Cambria"/>
              </a:rPr>
              <a:t>–</a:t>
            </a:r>
            <a:endParaRPr lang="es-ES" sz="900" b="1" dirty="0">
              <a:solidFill>
                <a:srgbClr val="7C7E81"/>
              </a:solidFill>
              <a:latin typeface="Cambria"/>
              <a:cs typeface="Cambria"/>
            </a:endParaRPr>
          </a:p>
          <a:p>
            <a:pPr marL="12700" marR="8890" algn="just">
              <a:lnSpc>
                <a:spcPts val="1000"/>
              </a:lnSpc>
              <a:spcBef>
                <a:spcPts val="100"/>
              </a:spcBef>
            </a:pPr>
            <a:r>
              <a:rPr lang="it-IT" sz="900" b="1" spc="70" dirty="0">
                <a:solidFill>
                  <a:srgbClr val="BBA58F"/>
                </a:solidFill>
                <a:latin typeface="Cambria"/>
                <a:cs typeface="Cambria"/>
              </a:rPr>
              <a:t>PROTECTOR - ANTIOXIDANTE</a:t>
            </a:r>
            <a:endParaRPr sz="9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900" i="1" spc="70" dirty="0">
                <a:solidFill>
                  <a:srgbClr val="7C7E81"/>
                </a:solidFill>
                <a:latin typeface="Cambria"/>
                <a:cs typeface="Cambria"/>
              </a:rPr>
              <a:t>Sodium</a:t>
            </a:r>
            <a:r>
              <a:rPr sz="900" i="1" spc="10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70" dirty="0">
                <a:solidFill>
                  <a:srgbClr val="7C7E81"/>
                </a:solidFill>
                <a:latin typeface="Cambria"/>
                <a:cs typeface="Cambria"/>
              </a:rPr>
              <a:t>Carboxymethyl</a:t>
            </a:r>
            <a:r>
              <a:rPr sz="900" i="1" spc="114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55" dirty="0">
                <a:solidFill>
                  <a:srgbClr val="7C7E81"/>
                </a:solidFill>
                <a:latin typeface="Cambria"/>
                <a:cs typeface="Cambria"/>
              </a:rPr>
              <a:t>Beta-</a:t>
            </a: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Glucan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Polisacárido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extraído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pared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celular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levadura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(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Saccha-romyces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cerevisiae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), tiene la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capacidad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fortalecer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mecanismo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de defensa de la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epidermis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preparándola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hacer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frente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agresiones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ambientales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está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expuesta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durante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todo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día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. Presente en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Fluido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Soleombra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ayuda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contrarrestar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daño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oxidativo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inducido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radicales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libres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responsables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envejecimiento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 prematuro de la </a:t>
            </a:r>
            <a:r>
              <a:rPr lang="it-IT" sz="900" spc="45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45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900" b="1" spc="50" dirty="0" err="1">
                <a:solidFill>
                  <a:srgbClr val="7C7E81"/>
                </a:solidFill>
                <a:latin typeface="Cambria"/>
                <a:cs typeface="Cambria"/>
              </a:rPr>
              <a:t>Acido</a:t>
            </a:r>
            <a:r>
              <a:rPr sz="900" b="1" spc="229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spc="20" dirty="0" err="1">
                <a:solidFill>
                  <a:srgbClr val="7C7E81"/>
                </a:solidFill>
                <a:latin typeface="Cambria"/>
                <a:cs typeface="Cambria"/>
              </a:rPr>
              <a:t>glicirretico</a:t>
            </a:r>
            <a:r>
              <a:rPr sz="900" b="1" spc="229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20" dirty="0">
                <a:solidFill>
                  <a:srgbClr val="7C7E81"/>
                </a:solidFill>
                <a:latin typeface="Cambria"/>
                <a:cs typeface="Cambria"/>
              </a:rPr>
              <a:t>–</a:t>
            </a:r>
            <a:r>
              <a:rPr sz="900" b="1" spc="2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es-ES" sz="900" b="1" spc="80" dirty="0">
                <a:solidFill>
                  <a:srgbClr val="BBA58F"/>
                </a:solidFill>
                <a:latin typeface="Cambria"/>
                <a:cs typeface="Cambria"/>
              </a:rPr>
              <a:t>QUITA ENROJECIMIENTOS</a:t>
            </a:r>
            <a:endParaRPr sz="9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Glycyrrhetinic</a:t>
            </a:r>
            <a:r>
              <a:rPr sz="900" i="1" spc="14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40" dirty="0">
                <a:solidFill>
                  <a:srgbClr val="7C7E81"/>
                </a:solidFill>
                <a:latin typeface="Cambria"/>
                <a:cs typeface="Cambria"/>
              </a:rPr>
              <a:t>Acid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Un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triterpénico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conocido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como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ácido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glicirretínico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, se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obtiene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de la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raíz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regaliz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Debido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sus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fuertes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propiedades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anti-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rojeces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, ha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sido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ampliamente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utilizado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apreciado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campo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dermatológico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durante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años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. Una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literatura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farmacológica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clínica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muy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abundante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ha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llamado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atención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cosmetólogos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sobre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ella,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ahora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utilizan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, con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excelentes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resultados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, en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productos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diseñados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aliviar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enrojecimiento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causado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agentes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7C7E81"/>
                </a:solidFill>
                <a:latin typeface="Cambria"/>
                <a:cs typeface="Cambria"/>
              </a:rPr>
              <a:t>externos</a:t>
            </a:r>
            <a:r>
              <a:rPr lang="it-IT" sz="900" spc="5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900" b="1" spc="10" dirty="0" err="1">
                <a:solidFill>
                  <a:srgbClr val="7C7E81"/>
                </a:solidFill>
                <a:latin typeface="Cambria"/>
                <a:cs typeface="Cambria"/>
              </a:rPr>
              <a:t>Bisabololo</a:t>
            </a:r>
            <a:r>
              <a:rPr sz="900" b="1" spc="24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10" dirty="0">
                <a:solidFill>
                  <a:srgbClr val="7C7E81"/>
                </a:solidFill>
                <a:latin typeface="Cambria"/>
                <a:cs typeface="Cambria"/>
              </a:rPr>
              <a:t>–</a:t>
            </a:r>
            <a:r>
              <a:rPr sz="900" b="1" spc="254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es-ES" sz="900" b="1" spc="80" dirty="0">
                <a:solidFill>
                  <a:srgbClr val="BBA58F"/>
                </a:solidFill>
                <a:latin typeface="Cambria"/>
                <a:cs typeface="Cambria"/>
              </a:rPr>
              <a:t>QUITA ENROJECIMIENTOS</a:t>
            </a:r>
            <a:endParaRPr sz="900" dirty="0">
              <a:latin typeface="Cambria"/>
              <a:cs typeface="Cambria"/>
            </a:endParaRPr>
          </a:p>
          <a:p>
            <a:pPr marL="12700">
              <a:lnSpc>
                <a:spcPts val="1000"/>
              </a:lnSpc>
            </a:pPr>
            <a:r>
              <a:rPr sz="900" i="1" spc="45" dirty="0" err="1">
                <a:solidFill>
                  <a:srgbClr val="7C7E81"/>
                </a:solidFill>
                <a:latin typeface="Cambria"/>
                <a:cs typeface="Cambria"/>
              </a:rPr>
              <a:t>Bisabolo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La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candeia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es una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tropical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crece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en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Brasil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Gracias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a la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destilación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directa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, se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obtiene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un ingrediente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excepcionalmente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activo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de su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aceite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esencial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Bisabolol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, un alcohol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sesquiterpénico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con una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fuerte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anti-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enrojecimiento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.
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Utilizado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en esta suave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emulsión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after-sun,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ayuda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proteger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piel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del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cuerpo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agresiones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atmosféricas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proporciona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alivio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tras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una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exposición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excesiva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los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rayos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solares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. Por lo tanto, es un amigo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valioso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para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pieles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particularmente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sensibles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se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queman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enrojecen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spc="70" dirty="0" err="1">
                <a:solidFill>
                  <a:srgbClr val="7C7E81"/>
                </a:solidFill>
                <a:latin typeface="Cambria"/>
                <a:cs typeface="Cambria"/>
              </a:rPr>
              <a:t>fácilmente</a:t>
            </a:r>
            <a:r>
              <a:rPr lang="it-IT" sz="900" spc="70" dirty="0">
                <a:solidFill>
                  <a:srgbClr val="7C7E81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sz="900" b="1" spc="65" dirty="0">
                <a:solidFill>
                  <a:srgbClr val="7C7E81"/>
                </a:solidFill>
                <a:latin typeface="Cambria"/>
                <a:cs typeface="Cambria"/>
              </a:rPr>
              <a:t>Gel</a:t>
            </a:r>
            <a:r>
              <a:rPr sz="900" b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dirty="0">
                <a:solidFill>
                  <a:srgbClr val="7C7E81"/>
                </a:solidFill>
                <a:latin typeface="Cambria"/>
                <a:cs typeface="Cambria"/>
              </a:rPr>
              <a:t>di</a:t>
            </a:r>
            <a:r>
              <a:rPr sz="900" b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dirty="0">
                <a:solidFill>
                  <a:srgbClr val="7C7E81"/>
                </a:solidFill>
                <a:latin typeface="Cambria"/>
                <a:cs typeface="Cambria"/>
              </a:rPr>
              <a:t>Aloe</a:t>
            </a:r>
            <a:r>
              <a:rPr sz="900" b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dirty="0">
                <a:solidFill>
                  <a:srgbClr val="7C7E81"/>
                </a:solidFill>
                <a:latin typeface="Cambria"/>
                <a:cs typeface="Cambria"/>
              </a:rPr>
              <a:t>vera</a:t>
            </a:r>
            <a:r>
              <a:rPr sz="900" b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900" b="1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b="1" spc="75" dirty="0">
                <a:solidFill>
                  <a:srgbClr val="BBA58F"/>
                </a:solidFill>
                <a:latin typeface="Cambria"/>
                <a:cs typeface="Cambria"/>
              </a:rPr>
              <a:t>HIDRATANTE - ENROJECIMIENTO</a:t>
            </a:r>
            <a:endParaRPr sz="900" dirty="0">
              <a:latin typeface="Cambria"/>
              <a:cs typeface="Cambria"/>
            </a:endParaRPr>
          </a:p>
          <a:p>
            <a:pPr marL="12700" algn="just">
              <a:lnSpc>
                <a:spcPts val="1000"/>
              </a:lnSpc>
            </a:pPr>
            <a:r>
              <a:rPr sz="900" i="1" spc="50" dirty="0">
                <a:solidFill>
                  <a:srgbClr val="7C7E81"/>
                </a:solidFill>
                <a:latin typeface="Cambria"/>
                <a:cs typeface="Cambria"/>
              </a:rPr>
              <a:t>Aloe</a:t>
            </a:r>
            <a:r>
              <a:rPr sz="9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75" dirty="0">
                <a:solidFill>
                  <a:srgbClr val="7C7E81"/>
                </a:solidFill>
                <a:latin typeface="Cambria"/>
                <a:cs typeface="Cambria"/>
              </a:rPr>
              <a:t>barbadensis</a:t>
            </a:r>
            <a:r>
              <a:rPr sz="900" i="1" spc="1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65" dirty="0">
                <a:solidFill>
                  <a:srgbClr val="7C7E81"/>
                </a:solidFill>
                <a:latin typeface="Cambria"/>
                <a:cs typeface="Cambria"/>
              </a:rPr>
              <a:t>Leaf</a:t>
            </a:r>
            <a:r>
              <a:rPr sz="900" i="1" spc="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900" i="1" spc="80" dirty="0">
                <a:solidFill>
                  <a:srgbClr val="7C7E81"/>
                </a:solidFill>
                <a:latin typeface="Cambria"/>
                <a:cs typeface="Cambria"/>
              </a:rPr>
              <a:t>Juice</a:t>
            </a:r>
            <a:endParaRPr sz="9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100"/>
              </a:spcBef>
            </a:pP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El aloe es una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en torno 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cuya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fama se han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entrelazado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cientos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cientos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leyendas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atestiguan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las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extraordinarias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virtudes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posee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el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jugo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amargo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 incoloro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extraído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 esta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liliácea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.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Virtudes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plenamente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confirmadas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por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estudios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recientes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que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han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identificado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100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principios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activos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diferentes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en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planta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.
El Fluido After-Sun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aprovecha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altísima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capacidad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calmante y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emoliente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del Aloe y la potente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acción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anti-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enrojecimiento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supremamente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apreciada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por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epidermis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,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cuando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se ha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excedido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un poco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más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con la </a:t>
            </a:r>
            <a:r>
              <a:rPr lang="it-IT" sz="900" dirty="0" err="1">
                <a:solidFill>
                  <a:srgbClr val="7C7E81"/>
                </a:solidFill>
                <a:latin typeface="Cambria"/>
                <a:cs typeface="Cambria"/>
              </a:rPr>
              <a:t>exposición</a:t>
            </a:r>
            <a:r>
              <a:rPr lang="it-IT" sz="900" dirty="0">
                <a:solidFill>
                  <a:srgbClr val="7C7E81"/>
                </a:solidFill>
                <a:latin typeface="Cambria"/>
                <a:cs typeface="Cambria"/>
              </a:rPr>
              <a:t> al sol.</a:t>
            </a:r>
            <a:endParaRPr sz="900" dirty="0">
              <a:latin typeface="Cambria"/>
              <a:cs typeface="Cambr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12373" y="9191793"/>
            <a:ext cx="2611755" cy="975360"/>
            <a:chOff x="412373" y="9191793"/>
            <a:chExt cx="2611755" cy="975360"/>
          </a:xfrm>
        </p:grpSpPr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76381" y="9191793"/>
              <a:ext cx="647616" cy="4882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2373" y="9721028"/>
              <a:ext cx="446051" cy="44605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48523" y="9717840"/>
              <a:ext cx="426247" cy="43104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289691" y="10125927"/>
            <a:ext cx="965835" cy="19304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06705" marR="5080" indent="-294640">
              <a:lnSpc>
                <a:spcPts val="600"/>
              </a:lnSpc>
              <a:spcBef>
                <a:spcPts val="220"/>
              </a:spcBef>
            </a:pPr>
            <a:r>
              <a:rPr sz="600" spc="-10" dirty="0">
                <a:solidFill>
                  <a:srgbClr val="4E7354"/>
                </a:solidFill>
                <a:latin typeface="Cambria"/>
                <a:cs typeface="Cambria"/>
              </a:rPr>
              <a:t>DERMATOLOGICAMENTE</a:t>
            </a:r>
            <a:r>
              <a:rPr sz="60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600" spc="-10" dirty="0">
                <a:solidFill>
                  <a:srgbClr val="4E7354"/>
                </a:solidFill>
                <a:latin typeface="Cambria"/>
                <a:cs typeface="Cambria"/>
              </a:rPr>
              <a:t>TESTATO</a:t>
            </a:r>
            <a:endParaRPr sz="600">
              <a:latin typeface="Cambria"/>
              <a:cs typeface="Cambria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8188" y="9718726"/>
            <a:ext cx="355413" cy="37542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839678" y="10082751"/>
            <a:ext cx="559435" cy="17526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>
              <a:lnSpc>
                <a:spcPts val="570"/>
              </a:lnSpc>
              <a:spcBef>
                <a:spcPts val="135"/>
              </a:spcBef>
            </a:pP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IMBALLO</a:t>
            </a:r>
            <a:endParaRPr sz="500">
              <a:latin typeface="Cambria"/>
              <a:cs typeface="Cambria"/>
            </a:endParaRPr>
          </a:p>
          <a:p>
            <a:pPr algn="ctr">
              <a:lnSpc>
                <a:spcPts val="570"/>
              </a:lnSpc>
            </a:pPr>
            <a:r>
              <a:rPr sz="500" dirty="0">
                <a:solidFill>
                  <a:srgbClr val="4E7354"/>
                </a:solidFill>
                <a:latin typeface="Cambria"/>
                <a:cs typeface="Cambria"/>
              </a:rPr>
              <a:t>IN</a:t>
            </a:r>
            <a:r>
              <a:rPr sz="500" spc="55" dirty="0">
                <a:solidFill>
                  <a:srgbClr val="4E7354"/>
                </a:solidFill>
                <a:latin typeface="Cambria"/>
                <a:cs typeface="Cambria"/>
              </a:rPr>
              <a:t> CARTA</a:t>
            </a:r>
            <a:r>
              <a:rPr sz="500" spc="6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55" dirty="0">
                <a:solidFill>
                  <a:srgbClr val="4E7354"/>
                </a:solidFill>
                <a:latin typeface="Cambria"/>
                <a:cs typeface="Cambria"/>
              </a:rPr>
              <a:t>FSC</a:t>
            </a:r>
            <a:r>
              <a:rPr sz="500" spc="6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50" dirty="0">
                <a:solidFill>
                  <a:srgbClr val="4E7354"/>
                </a:solidFill>
                <a:latin typeface="Cambria"/>
                <a:cs typeface="Cambria"/>
              </a:rPr>
              <a:t>®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11355" y="9054001"/>
            <a:ext cx="4747260" cy="1372235"/>
            <a:chOff x="311355" y="9054001"/>
            <a:chExt cx="4747260" cy="1372235"/>
          </a:xfrm>
        </p:grpSpPr>
        <p:sp>
          <p:nvSpPr>
            <p:cNvPr id="28" name="object 28"/>
            <p:cNvSpPr/>
            <p:nvPr/>
          </p:nvSpPr>
          <p:spPr>
            <a:xfrm>
              <a:off x="316118" y="905876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5062" y="1225907"/>
                  </a:lnTo>
                  <a:lnTo>
                    <a:pt x="40500" y="1322095"/>
                  </a:lnTo>
                  <a:lnTo>
                    <a:pt x="136688" y="1357533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600429" y="1357533"/>
                  </a:lnTo>
                  <a:lnTo>
                    <a:pt x="4696613" y="1322095"/>
                  </a:lnTo>
                  <a:lnTo>
                    <a:pt x="4732050" y="1225907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2050" y="136688"/>
                  </a:lnTo>
                  <a:lnTo>
                    <a:pt x="4696613" y="40500"/>
                  </a:lnTo>
                  <a:lnTo>
                    <a:pt x="4600429" y="506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136688" y="5062"/>
                  </a:lnTo>
                  <a:lnTo>
                    <a:pt x="40500" y="40500"/>
                  </a:lnTo>
                  <a:lnTo>
                    <a:pt x="5062" y="136688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B3A06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33431" y="9221381"/>
              <a:ext cx="508203" cy="500379"/>
            </a:xfrm>
            <a:prstGeom prst="rect">
              <a:avLst/>
            </a:prstGeom>
          </p:spPr>
        </p:pic>
      </p:grpSp>
      <p:sp>
        <p:nvSpPr>
          <p:cNvPr id="30" name="object 30"/>
          <p:cNvSpPr/>
          <p:nvPr/>
        </p:nvSpPr>
        <p:spPr>
          <a:xfrm>
            <a:off x="5134762" y="905876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5062" y="1225907"/>
                </a:lnTo>
                <a:lnTo>
                  <a:pt x="40500" y="1322095"/>
                </a:lnTo>
                <a:lnTo>
                  <a:pt x="136688" y="1357533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2022901" y="1357533"/>
                </a:lnTo>
                <a:lnTo>
                  <a:pt x="2119085" y="1322095"/>
                </a:lnTo>
                <a:lnTo>
                  <a:pt x="2154521" y="1225907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4521" y="136688"/>
                </a:lnTo>
                <a:lnTo>
                  <a:pt x="2119085" y="40500"/>
                </a:lnTo>
                <a:lnTo>
                  <a:pt x="2022901" y="5062"/>
                </a:lnTo>
                <a:lnTo>
                  <a:pt x="1835594" y="0"/>
                </a:lnTo>
                <a:lnTo>
                  <a:pt x="324002" y="0"/>
                </a:lnTo>
                <a:lnTo>
                  <a:pt x="136688" y="5062"/>
                </a:lnTo>
                <a:lnTo>
                  <a:pt x="40500" y="40500"/>
                </a:lnTo>
                <a:lnTo>
                  <a:pt x="5062" y="136688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B3A0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285202" y="9014246"/>
            <a:ext cx="1925955" cy="1363193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96875">
              <a:lnSpc>
                <a:spcPct val="100000"/>
              </a:lnSpc>
              <a:spcBef>
                <a:spcPts val="509"/>
              </a:spcBef>
            </a:pPr>
            <a:r>
              <a:rPr sz="1100" b="1" dirty="0">
                <a:solidFill>
                  <a:srgbClr val="F48520"/>
                </a:solidFill>
                <a:latin typeface="Cambria"/>
                <a:cs typeface="Cambria"/>
              </a:rPr>
              <a:t>NO</a:t>
            </a:r>
            <a:r>
              <a:rPr sz="1100" b="1" spc="85" dirty="0">
                <a:solidFill>
                  <a:srgbClr val="F48520"/>
                </a:solidFill>
                <a:latin typeface="Cambria"/>
                <a:cs typeface="Cambria"/>
              </a:rPr>
              <a:t> </a:t>
            </a:r>
            <a:r>
              <a:rPr sz="1100" b="1" spc="-10" dirty="0">
                <a:solidFill>
                  <a:srgbClr val="F48520"/>
                </a:solidFill>
                <a:latin typeface="Cambria"/>
                <a:cs typeface="Cambria"/>
              </a:rPr>
              <a:t>CONTIENE</a:t>
            </a:r>
            <a:endParaRPr sz="1100" dirty="0">
              <a:latin typeface="Cambria"/>
              <a:cs typeface="Cambria"/>
            </a:endParaRPr>
          </a:p>
          <a:p>
            <a:pPr marL="76835" indent="-64135">
              <a:lnSpc>
                <a:spcPct val="100000"/>
              </a:lnSpc>
              <a:spcBef>
                <a:spcPts val="300"/>
              </a:spcBef>
              <a:buChar char="-"/>
              <a:tabLst>
                <a:tab pos="76835" algn="l"/>
              </a:tabLst>
            </a:pPr>
            <a:r>
              <a:rPr sz="800" spc="-10" dirty="0">
                <a:solidFill>
                  <a:srgbClr val="7C7E81"/>
                </a:solidFill>
                <a:latin typeface="Cambria"/>
                <a:cs typeface="Cambria"/>
              </a:rPr>
              <a:t>PARABEN</a:t>
            </a:r>
            <a:r>
              <a:rPr lang="es-ES" sz="800" spc="-10" dirty="0">
                <a:solidFill>
                  <a:srgbClr val="7C7E81"/>
                </a:solidFill>
                <a:latin typeface="Cambria"/>
                <a:cs typeface="Cambria"/>
              </a:rPr>
              <a:t>OS</a:t>
            </a:r>
            <a:endParaRPr sz="8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55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800" spc="-3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lang="it-IT" sz="700" spc="-20" dirty="0">
                <a:solidFill>
                  <a:srgbClr val="7C7E81"/>
                </a:solidFill>
                <a:latin typeface="Cambria"/>
                <a:cs typeface="Cambria"/>
              </a:rPr>
              <a:t>CONSERVANTES LIBERADORES DE FORMALDEHÍDO
POSIBLES FUENTES DE GLUTEN
ACRILATOS
SILICONAS
ACEITES MINERALES
DERIVADOS DEL PEG
ALCOHOL</a:t>
            </a:r>
            <a:endParaRPr sz="700" dirty="0">
              <a:latin typeface="Cambria"/>
              <a:cs typeface="Cambri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41303" y="9755242"/>
            <a:ext cx="1586230" cy="5861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775"/>
              </a:lnSpc>
              <a:spcBef>
                <a:spcPts val="110"/>
              </a:spcBef>
            </a:pPr>
            <a:r>
              <a:rPr sz="700" spc="20" dirty="0">
                <a:solidFill>
                  <a:srgbClr val="7C7E81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C7E81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C7E81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di</a:t>
            </a:r>
            <a:r>
              <a:rPr sz="700" spc="1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7metalli*</a:t>
            </a:r>
            <a:r>
              <a:rPr sz="700" spc="1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per</a:t>
            </a:r>
            <a:r>
              <a:rPr sz="700" spc="12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minimizzare</a:t>
            </a:r>
            <a:r>
              <a:rPr sz="700" spc="12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C7E81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C7E81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C7E81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C7E81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C7E81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C7E81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C7E81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C7E81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C7E81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C7E81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C7E81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650"/>
              </a:lnSpc>
            </a:pP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C7E81"/>
                </a:solidFill>
                <a:latin typeface="Cambria"/>
                <a:cs typeface="Cambria"/>
              </a:rPr>
              <a:t>Cadmio,</a:t>
            </a:r>
            <a:endParaRPr sz="7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</a:pP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Mercurio,</a:t>
            </a:r>
            <a:r>
              <a:rPr sz="700" spc="1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Antimonio</a:t>
            </a:r>
            <a:r>
              <a:rPr sz="700" spc="165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C7E81"/>
                </a:solidFill>
                <a:latin typeface="Cambria"/>
                <a:cs typeface="Cambria"/>
              </a:rPr>
              <a:t>e</a:t>
            </a:r>
            <a:r>
              <a:rPr sz="700" spc="160" dirty="0">
                <a:solidFill>
                  <a:srgbClr val="7C7E81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C7E81"/>
                </a:solidFill>
                <a:latin typeface="Cambria"/>
                <a:cs typeface="Cambria"/>
              </a:rPr>
              <a:t>Cromo.</a:t>
            </a:r>
            <a:endParaRPr sz="700">
              <a:latin typeface="Cambria"/>
              <a:cs typeface="Cambri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5085" y="9332917"/>
            <a:ext cx="1600835" cy="782955"/>
            <a:chOff x="425085" y="9332917"/>
            <a:chExt cx="1600835" cy="782955"/>
          </a:xfrm>
        </p:grpSpPr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5085" y="9332917"/>
              <a:ext cx="887904" cy="21312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24647" y="9728914"/>
              <a:ext cx="400723" cy="386674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1492082" y="1013186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4E73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4E73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4E73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4E73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606999" y="10179003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0" y="0"/>
                </a:moveTo>
                <a:lnTo>
                  <a:pt x="93599" y="0"/>
                </a:lnTo>
              </a:path>
            </a:pathLst>
          </a:custGeom>
          <a:ln w="12700">
            <a:solidFill>
              <a:srgbClr val="7C7E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8" name="object 38"/>
          <p:cNvGrpSpPr/>
          <p:nvPr/>
        </p:nvGrpSpPr>
        <p:grpSpPr>
          <a:xfrm>
            <a:off x="1680706" y="9188574"/>
            <a:ext cx="461009" cy="424180"/>
            <a:chOff x="1680706" y="9188574"/>
            <a:chExt cx="461009" cy="424180"/>
          </a:xfrm>
        </p:grpSpPr>
        <p:sp>
          <p:nvSpPr>
            <p:cNvPr id="39" name="object 39"/>
            <p:cNvSpPr/>
            <p:nvPr/>
          </p:nvSpPr>
          <p:spPr>
            <a:xfrm>
              <a:off x="1973186" y="9293403"/>
              <a:ext cx="69850" cy="126364"/>
            </a:xfrm>
            <a:custGeom>
              <a:avLst/>
              <a:gdLst/>
              <a:ahLst/>
              <a:cxnLst/>
              <a:rect l="l" t="t" r="r" b="b"/>
              <a:pathLst>
                <a:path w="69850" h="126365">
                  <a:moveTo>
                    <a:pt x="69824" y="0"/>
                  </a:moveTo>
                  <a:lnTo>
                    <a:pt x="0" y="0"/>
                  </a:lnTo>
                  <a:lnTo>
                    <a:pt x="0" y="125996"/>
                  </a:lnTo>
                  <a:lnTo>
                    <a:pt x="69824" y="125996"/>
                  </a:lnTo>
                  <a:lnTo>
                    <a:pt x="698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680705" y="9188577"/>
              <a:ext cx="353060" cy="424180"/>
            </a:xfrm>
            <a:custGeom>
              <a:avLst/>
              <a:gdLst/>
              <a:ahLst/>
              <a:cxnLst/>
              <a:rect l="l" t="t" r="r" b="b"/>
              <a:pathLst>
                <a:path w="353060" h="424179">
                  <a:moveTo>
                    <a:pt x="317080" y="41262"/>
                  </a:moveTo>
                  <a:lnTo>
                    <a:pt x="316814" y="40271"/>
                  </a:lnTo>
                  <a:lnTo>
                    <a:pt x="316763" y="40068"/>
                  </a:lnTo>
                  <a:lnTo>
                    <a:pt x="316420" y="38722"/>
                  </a:lnTo>
                  <a:lnTo>
                    <a:pt x="308533" y="25069"/>
                  </a:lnTo>
                  <a:lnTo>
                    <a:pt x="308533" y="40068"/>
                  </a:lnTo>
                  <a:lnTo>
                    <a:pt x="308495" y="40271"/>
                  </a:lnTo>
                  <a:lnTo>
                    <a:pt x="307670" y="41160"/>
                  </a:lnTo>
                  <a:lnTo>
                    <a:pt x="273113" y="66459"/>
                  </a:lnTo>
                  <a:lnTo>
                    <a:pt x="238163" y="88734"/>
                  </a:lnTo>
                  <a:lnTo>
                    <a:pt x="195237" y="114668"/>
                  </a:lnTo>
                  <a:lnTo>
                    <a:pt x="144284" y="144030"/>
                  </a:lnTo>
                  <a:lnTo>
                    <a:pt x="94919" y="171043"/>
                  </a:lnTo>
                  <a:lnTo>
                    <a:pt x="55778" y="190944"/>
                  </a:lnTo>
                  <a:lnTo>
                    <a:pt x="31064" y="201688"/>
                  </a:lnTo>
                  <a:lnTo>
                    <a:pt x="28155" y="202717"/>
                  </a:lnTo>
                  <a:lnTo>
                    <a:pt x="27851" y="202717"/>
                  </a:lnTo>
                  <a:lnTo>
                    <a:pt x="27063" y="201358"/>
                  </a:lnTo>
                  <a:lnTo>
                    <a:pt x="27063" y="203047"/>
                  </a:lnTo>
                  <a:lnTo>
                    <a:pt x="26403" y="204914"/>
                  </a:lnTo>
                  <a:lnTo>
                    <a:pt x="26416" y="203047"/>
                  </a:lnTo>
                  <a:lnTo>
                    <a:pt x="26416" y="204724"/>
                  </a:lnTo>
                  <a:lnTo>
                    <a:pt x="27063" y="203047"/>
                  </a:lnTo>
                  <a:lnTo>
                    <a:pt x="27063" y="201358"/>
                  </a:lnTo>
                  <a:lnTo>
                    <a:pt x="11531" y="174396"/>
                  </a:lnTo>
                  <a:lnTo>
                    <a:pt x="13055" y="173888"/>
                  </a:lnTo>
                  <a:lnTo>
                    <a:pt x="49745" y="157327"/>
                  </a:lnTo>
                  <a:lnTo>
                    <a:pt x="86829" y="138061"/>
                  </a:lnTo>
                  <a:lnTo>
                    <a:pt x="131076" y="113677"/>
                  </a:lnTo>
                  <a:lnTo>
                    <a:pt x="183400" y="83400"/>
                  </a:lnTo>
                  <a:lnTo>
                    <a:pt x="233349" y="52946"/>
                  </a:lnTo>
                  <a:lnTo>
                    <a:pt x="270891" y="28333"/>
                  </a:lnTo>
                  <a:lnTo>
                    <a:pt x="291325" y="12852"/>
                  </a:lnTo>
                  <a:lnTo>
                    <a:pt x="307670" y="41160"/>
                  </a:lnTo>
                  <a:lnTo>
                    <a:pt x="308457" y="40271"/>
                  </a:lnTo>
                  <a:lnTo>
                    <a:pt x="308533" y="40068"/>
                  </a:lnTo>
                  <a:lnTo>
                    <a:pt x="308533" y="25069"/>
                  </a:lnTo>
                  <a:lnTo>
                    <a:pt x="299288" y="9055"/>
                  </a:lnTo>
                  <a:lnTo>
                    <a:pt x="299199" y="8902"/>
                  </a:lnTo>
                  <a:lnTo>
                    <a:pt x="299110" y="8750"/>
                  </a:lnTo>
                  <a:lnTo>
                    <a:pt x="294995" y="8750"/>
                  </a:lnTo>
                  <a:lnTo>
                    <a:pt x="295338" y="8242"/>
                  </a:lnTo>
                  <a:lnTo>
                    <a:pt x="296049" y="7454"/>
                  </a:lnTo>
                  <a:lnTo>
                    <a:pt x="296138" y="7112"/>
                  </a:lnTo>
                  <a:lnTo>
                    <a:pt x="298170" y="7112"/>
                  </a:lnTo>
                  <a:lnTo>
                    <a:pt x="297078" y="5219"/>
                  </a:lnTo>
                  <a:lnTo>
                    <a:pt x="295617" y="2705"/>
                  </a:lnTo>
                  <a:lnTo>
                    <a:pt x="292696" y="292"/>
                  </a:lnTo>
                  <a:lnTo>
                    <a:pt x="290766" y="0"/>
                  </a:lnTo>
                  <a:lnTo>
                    <a:pt x="288150" y="0"/>
                  </a:lnTo>
                  <a:lnTo>
                    <a:pt x="285927" y="609"/>
                  </a:lnTo>
                  <a:lnTo>
                    <a:pt x="282854" y="1562"/>
                  </a:lnTo>
                  <a:lnTo>
                    <a:pt x="277139" y="3886"/>
                  </a:lnTo>
                  <a:lnTo>
                    <a:pt x="277139" y="13030"/>
                  </a:lnTo>
                  <a:lnTo>
                    <a:pt x="276733" y="13347"/>
                  </a:lnTo>
                  <a:lnTo>
                    <a:pt x="235953" y="40894"/>
                  </a:lnTo>
                  <a:lnTo>
                    <a:pt x="196684" y="65214"/>
                  </a:lnTo>
                  <a:lnTo>
                    <a:pt x="150685" y="92379"/>
                  </a:lnTo>
                  <a:lnTo>
                    <a:pt x="97726" y="122174"/>
                  </a:lnTo>
                  <a:lnTo>
                    <a:pt x="52971" y="145872"/>
                  </a:lnTo>
                  <a:lnTo>
                    <a:pt x="18796" y="162217"/>
                  </a:lnTo>
                  <a:lnTo>
                    <a:pt x="19316" y="161785"/>
                  </a:lnTo>
                  <a:lnTo>
                    <a:pt x="59651" y="133604"/>
                  </a:lnTo>
                  <a:lnTo>
                    <a:pt x="98628" y="108940"/>
                  </a:lnTo>
                  <a:lnTo>
                    <a:pt x="144500" y="81635"/>
                  </a:lnTo>
                  <a:lnTo>
                    <a:pt x="197396" y="52158"/>
                  </a:lnTo>
                  <a:lnTo>
                    <a:pt x="242328" y="28968"/>
                  </a:lnTo>
                  <a:lnTo>
                    <a:pt x="277139" y="13030"/>
                  </a:lnTo>
                  <a:lnTo>
                    <a:pt x="277139" y="3886"/>
                  </a:lnTo>
                  <a:lnTo>
                    <a:pt x="228079" y="26250"/>
                  </a:lnTo>
                  <a:lnTo>
                    <a:pt x="186969" y="47802"/>
                  </a:lnTo>
                  <a:lnTo>
                    <a:pt x="140119" y="74028"/>
                  </a:lnTo>
                  <a:lnTo>
                    <a:pt x="85648" y="106641"/>
                  </a:lnTo>
                  <a:lnTo>
                    <a:pt x="41706" y="135001"/>
                  </a:lnTo>
                  <a:lnTo>
                    <a:pt x="8674" y="159004"/>
                  </a:lnTo>
                  <a:lnTo>
                    <a:pt x="762" y="167297"/>
                  </a:lnTo>
                  <a:lnTo>
                    <a:pt x="0" y="168198"/>
                  </a:lnTo>
                  <a:lnTo>
                    <a:pt x="50" y="171043"/>
                  </a:lnTo>
                  <a:lnTo>
                    <a:pt x="558" y="172923"/>
                  </a:lnTo>
                  <a:lnTo>
                    <a:pt x="21374" y="209067"/>
                  </a:lnTo>
                  <a:lnTo>
                    <a:pt x="24168" y="211340"/>
                  </a:lnTo>
                  <a:lnTo>
                    <a:pt x="26416" y="211696"/>
                  </a:lnTo>
                  <a:lnTo>
                    <a:pt x="28613" y="211696"/>
                  </a:lnTo>
                  <a:lnTo>
                    <a:pt x="30873" y="210997"/>
                  </a:lnTo>
                  <a:lnTo>
                    <a:pt x="33909" y="209994"/>
                  </a:lnTo>
                  <a:lnTo>
                    <a:pt x="42786" y="206514"/>
                  </a:lnTo>
                  <a:lnTo>
                    <a:pt x="43243" y="206336"/>
                  </a:lnTo>
                  <a:lnTo>
                    <a:pt x="88074" y="184543"/>
                  </a:lnTo>
                  <a:lnTo>
                    <a:pt x="129070" y="162547"/>
                  </a:lnTo>
                  <a:lnTo>
                    <a:pt x="175933" y="136105"/>
                  </a:lnTo>
                  <a:lnTo>
                    <a:pt x="230517" y="103746"/>
                  </a:lnTo>
                  <a:lnTo>
                    <a:pt x="274777" y="75882"/>
                  </a:lnTo>
                  <a:lnTo>
                    <a:pt x="308127" y="52489"/>
                  </a:lnTo>
                  <a:lnTo>
                    <a:pt x="316166" y="44386"/>
                  </a:lnTo>
                  <a:lnTo>
                    <a:pt x="316865" y="43611"/>
                  </a:lnTo>
                  <a:lnTo>
                    <a:pt x="316992" y="43129"/>
                  </a:lnTo>
                  <a:lnTo>
                    <a:pt x="317080" y="41262"/>
                  </a:lnTo>
                  <a:close/>
                </a:path>
                <a:path w="353060" h="424179">
                  <a:moveTo>
                    <a:pt x="352590" y="245795"/>
                  </a:moveTo>
                  <a:lnTo>
                    <a:pt x="349961" y="244652"/>
                  </a:lnTo>
                  <a:lnTo>
                    <a:pt x="343801" y="242366"/>
                  </a:lnTo>
                  <a:lnTo>
                    <a:pt x="343801" y="254622"/>
                  </a:lnTo>
                  <a:lnTo>
                    <a:pt x="343801" y="389826"/>
                  </a:lnTo>
                  <a:lnTo>
                    <a:pt x="338455" y="393268"/>
                  </a:lnTo>
                  <a:lnTo>
                    <a:pt x="315099" y="402247"/>
                  </a:lnTo>
                  <a:lnTo>
                    <a:pt x="268960" y="411137"/>
                  </a:lnTo>
                  <a:lnTo>
                    <a:pt x="193903" y="415163"/>
                  </a:lnTo>
                  <a:lnTo>
                    <a:pt x="151638" y="413981"/>
                  </a:lnTo>
                  <a:lnTo>
                    <a:pt x="93599" y="406577"/>
                  </a:lnTo>
                  <a:lnTo>
                    <a:pt x="55867" y="392112"/>
                  </a:lnTo>
                  <a:lnTo>
                    <a:pt x="53949" y="390448"/>
                  </a:lnTo>
                  <a:lnTo>
                    <a:pt x="53949" y="389826"/>
                  </a:lnTo>
                  <a:lnTo>
                    <a:pt x="53949" y="254495"/>
                  </a:lnTo>
                  <a:lnTo>
                    <a:pt x="56654" y="255511"/>
                  </a:lnTo>
                  <a:lnTo>
                    <a:pt x="83286" y="262674"/>
                  </a:lnTo>
                  <a:lnTo>
                    <a:pt x="128676" y="269786"/>
                  </a:lnTo>
                  <a:lnTo>
                    <a:pt x="193890" y="272999"/>
                  </a:lnTo>
                  <a:lnTo>
                    <a:pt x="260629" y="269862"/>
                  </a:lnTo>
                  <a:lnTo>
                    <a:pt x="309372" y="262953"/>
                  </a:lnTo>
                  <a:lnTo>
                    <a:pt x="339331" y="256006"/>
                  </a:lnTo>
                  <a:lnTo>
                    <a:pt x="343801" y="254622"/>
                  </a:lnTo>
                  <a:lnTo>
                    <a:pt x="343801" y="242366"/>
                  </a:lnTo>
                  <a:lnTo>
                    <a:pt x="339547" y="240766"/>
                  </a:lnTo>
                  <a:lnTo>
                    <a:pt x="334060" y="239255"/>
                  </a:lnTo>
                  <a:lnTo>
                    <a:pt x="334060" y="248234"/>
                  </a:lnTo>
                  <a:lnTo>
                    <a:pt x="328244" y="249859"/>
                  </a:lnTo>
                  <a:lnTo>
                    <a:pt x="297459" y="256171"/>
                  </a:lnTo>
                  <a:lnTo>
                    <a:pt x="252501" y="261785"/>
                  </a:lnTo>
                  <a:lnTo>
                    <a:pt x="193890" y="264210"/>
                  </a:lnTo>
                  <a:lnTo>
                    <a:pt x="159194" y="263347"/>
                  </a:lnTo>
                  <a:lnTo>
                    <a:pt x="104965" y="257810"/>
                  </a:lnTo>
                  <a:lnTo>
                    <a:pt x="62064" y="247738"/>
                  </a:lnTo>
                  <a:lnTo>
                    <a:pt x="63055" y="247319"/>
                  </a:lnTo>
                  <a:lnTo>
                    <a:pt x="89776" y="239636"/>
                  </a:lnTo>
                  <a:lnTo>
                    <a:pt x="132715" y="232435"/>
                  </a:lnTo>
                  <a:lnTo>
                    <a:pt x="131940" y="232435"/>
                  </a:lnTo>
                  <a:lnTo>
                    <a:pt x="193878" y="229158"/>
                  </a:lnTo>
                  <a:lnTo>
                    <a:pt x="228968" y="230174"/>
                  </a:lnTo>
                  <a:lnTo>
                    <a:pt x="259676" y="232867"/>
                  </a:lnTo>
                  <a:lnTo>
                    <a:pt x="307568" y="240995"/>
                  </a:lnTo>
                  <a:lnTo>
                    <a:pt x="334060" y="248234"/>
                  </a:lnTo>
                  <a:lnTo>
                    <a:pt x="334060" y="239255"/>
                  </a:lnTo>
                  <a:lnTo>
                    <a:pt x="309524" y="232435"/>
                  </a:lnTo>
                  <a:lnTo>
                    <a:pt x="290207" y="229158"/>
                  </a:lnTo>
                  <a:lnTo>
                    <a:pt x="260705" y="224142"/>
                  </a:lnTo>
                  <a:lnTo>
                    <a:pt x="193878" y="220383"/>
                  </a:lnTo>
                  <a:lnTo>
                    <a:pt x="127139" y="224142"/>
                  </a:lnTo>
                  <a:lnTo>
                    <a:pt x="128143" y="224142"/>
                  </a:lnTo>
                  <a:lnTo>
                    <a:pt x="83159" y="232194"/>
                  </a:lnTo>
                  <a:lnTo>
                    <a:pt x="56476" y="240398"/>
                  </a:lnTo>
                  <a:lnTo>
                    <a:pt x="53086" y="241871"/>
                  </a:lnTo>
                  <a:lnTo>
                    <a:pt x="53086" y="389826"/>
                  </a:lnTo>
                  <a:lnTo>
                    <a:pt x="51168" y="391071"/>
                  </a:lnTo>
                  <a:lnTo>
                    <a:pt x="52971" y="389826"/>
                  </a:lnTo>
                  <a:lnTo>
                    <a:pt x="53086" y="241871"/>
                  </a:lnTo>
                  <a:lnTo>
                    <a:pt x="47523" y="244271"/>
                  </a:lnTo>
                  <a:lnTo>
                    <a:pt x="45173" y="245503"/>
                  </a:lnTo>
                  <a:lnTo>
                    <a:pt x="45173" y="393420"/>
                  </a:lnTo>
                  <a:lnTo>
                    <a:pt x="91694" y="415163"/>
                  </a:lnTo>
                  <a:lnTo>
                    <a:pt x="151117" y="422757"/>
                  </a:lnTo>
                  <a:lnTo>
                    <a:pt x="193903" y="423951"/>
                  </a:lnTo>
                  <a:lnTo>
                    <a:pt x="271881" y="419620"/>
                  </a:lnTo>
                  <a:lnTo>
                    <a:pt x="319786" y="410032"/>
                  </a:lnTo>
                  <a:lnTo>
                    <a:pt x="352590" y="393941"/>
                  </a:lnTo>
                  <a:lnTo>
                    <a:pt x="352590" y="392112"/>
                  </a:lnTo>
                  <a:lnTo>
                    <a:pt x="352590" y="389001"/>
                  </a:lnTo>
                  <a:lnTo>
                    <a:pt x="352590" y="252691"/>
                  </a:lnTo>
                  <a:lnTo>
                    <a:pt x="352590" y="248666"/>
                  </a:lnTo>
                  <a:lnTo>
                    <a:pt x="352590" y="245795"/>
                  </a:lnTo>
                  <a:close/>
                </a:path>
              </a:pathLst>
            </a:custGeom>
            <a:solidFill>
              <a:srgbClr val="7986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36324" y="9304266"/>
              <a:ext cx="88671" cy="7285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068109" y="9303753"/>
              <a:ext cx="73063" cy="73367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3662909" y="10437917"/>
            <a:ext cx="234315" cy="234315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000" b="1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r>
              <a:rPr sz="1400" b="1" spc="30" dirty="0">
                <a:solidFill>
                  <a:srgbClr val="7C7E81"/>
                </a:solidFill>
                <a:latin typeface="Cambria"/>
                <a:cs typeface="Cambria"/>
              </a:rPr>
              <a:t>2</a:t>
            </a:r>
            <a:r>
              <a:rPr sz="1000" b="1" spc="30" dirty="0">
                <a:solidFill>
                  <a:srgbClr val="7C7E81"/>
                </a:solidFill>
                <a:latin typeface="Cambria"/>
                <a:cs typeface="Cambria"/>
              </a:rPr>
              <a:t>-</a:t>
            </a:r>
            <a:endParaRPr sz="1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1481</Words>
  <Application>Microsoft Macintosh PowerPoint</Application>
  <PresentationFormat>Personalizzato</PresentationFormat>
  <Paragraphs>66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Calibri</vt:lpstr>
      <vt:lpstr>Cambria</vt:lpstr>
      <vt:lpstr>Office Theme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2</cp:revision>
  <dcterms:created xsi:type="dcterms:W3CDTF">2025-02-19T10:48:27Z</dcterms:created>
  <dcterms:modified xsi:type="dcterms:W3CDTF">2025-02-23T19:54:02Z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2016-02-11T00:00:00Z</vt:filetime>
  </property>
  <property fmtid="{D5CDD505-2E9C-101B-9397-08002B2CF9AE}" pid="3" name="Creator">
    <vt:lpwstr>Adobe InDesign CC 2015 (Windows)</vt:lpwstr>
  </property>
  <property fmtid="{D5CDD505-2E9C-101B-9397-08002B2CF9AE}" pid="4" name="LastSaved">
    <vt:filetime>2025-02-19T00:00:00Z</vt:filetime>
  </property>
  <property fmtid="{D5CDD505-2E9C-101B-9397-08002B2CF9AE}" pid="5" name="Producer">
    <vt:lpwstr>Adobe PDF Library 15.0</vt:lpwstr>
  </property>
</Properties>
</file>