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37"/>
  </p:normalViewPr>
  <p:slideViewPr>
    <p:cSldViewPr>
      <p:cViewPr>
        <p:scale>
          <a:sx n="190" d="100"/>
          <a:sy n="190" d="100"/>
        </p:scale>
        <p:origin x="14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4954"/>
            <a:ext cx="642302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rgbClr val="80828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4"/>
            <a:ext cx="528955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18053"/>
                </a:solidFill>
                <a:latin typeface="Times New Roman"/>
                <a:cs typeface="Times New Roman"/>
              </a:defRPr>
            </a:lvl1pPr>
          </a:lstStyle>
          <a:p>
            <a:pPr marL="5080" algn="ctr">
              <a:lnSpc>
                <a:spcPts val="1375"/>
              </a:lnSpc>
            </a:pPr>
            <a:fld id="{81D60167-4931-47E6-BA6A-407CBD079E47}" type="slidenum">
              <a:rPr spc="-50" dirty="0"/>
              <a:t>‹N›</a:t>
            </a:fld>
            <a:endParaRPr spc="-50" dirty="0"/>
          </a:p>
          <a:p>
            <a:pPr algn="ctr">
              <a:lnSpc>
                <a:spcPts val="915"/>
              </a:lnSpc>
            </a:pPr>
            <a:r>
              <a:rPr sz="800" dirty="0">
                <a:latin typeface="Cambria"/>
                <a:cs typeface="Cambria"/>
              </a:rPr>
              <a:t>Latte</a:t>
            </a:r>
            <a:r>
              <a:rPr sz="800" spc="65" dirty="0">
                <a:latin typeface="Cambria"/>
                <a:cs typeface="Cambria"/>
              </a:rPr>
              <a:t> </a:t>
            </a:r>
            <a:r>
              <a:rPr sz="800" spc="-10" dirty="0">
                <a:latin typeface="Cambria"/>
                <a:cs typeface="Cambria"/>
              </a:rPr>
              <a:t>Solare</a:t>
            </a:r>
            <a:endParaRPr sz="800">
              <a:latin typeface="Cambria"/>
              <a:cs typeface="Cambri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945" y="10301369"/>
            <a:ext cx="6534784" cy="108585"/>
          </a:xfrm>
          <a:custGeom>
            <a:avLst/>
            <a:gdLst/>
            <a:ahLst/>
            <a:cxnLst/>
            <a:rect l="l" t="t" r="r" b="b"/>
            <a:pathLst>
              <a:path w="6534784" h="108584">
                <a:moveTo>
                  <a:pt x="0" y="107981"/>
                </a:moveTo>
                <a:lnTo>
                  <a:pt x="6534309" y="107981"/>
                </a:lnTo>
                <a:lnTo>
                  <a:pt x="6534309" y="0"/>
                </a:lnTo>
                <a:lnTo>
                  <a:pt x="0" y="0"/>
                </a:lnTo>
                <a:lnTo>
                  <a:pt x="0" y="107981"/>
                </a:lnTo>
                <a:close/>
              </a:path>
            </a:pathLst>
          </a:custGeom>
          <a:solidFill>
            <a:srgbClr val="F686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711442" y="10301369"/>
            <a:ext cx="845185" cy="108585"/>
          </a:xfrm>
          <a:custGeom>
            <a:avLst/>
            <a:gdLst/>
            <a:ahLst/>
            <a:cxnLst/>
            <a:rect l="l" t="t" r="r" b="b"/>
            <a:pathLst>
              <a:path w="845184" h="108584">
                <a:moveTo>
                  <a:pt x="0" y="107981"/>
                </a:moveTo>
                <a:lnTo>
                  <a:pt x="844580" y="107981"/>
                </a:lnTo>
                <a:lnTo>
                  <a:pt x="844580" y="0"/>
                </a:lnTo>
                <a:lnTo>
                  <a:pt x="0" y="0"/>
                </a:lnTo>
                <a:lnTo>
                  <a:pt x="0" y="107981"/>
                </a:lnTo>
                <a:close/>
              </a:path>
            </a:pathLst>
          </a:custGeom>
          <a:solidFill>
            <a:srgbClr val="F686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rgbClr val="80828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18053"/>
                </a:solidFill>
                <a:latin typeface="Times New Roman"/>
                <a:cs typeface="Times New Roman"/>
              </a:defRPr>
            </a:lvl1pPr>
          </a:lstStyle>
          <a:p>
            <a:pPr marL="5080" algn="ctr">
              <a:lnSpc>
                <a:spcPts val="1375"/>
              </a:lnSpc>
            </a:pPr>
            <a:fld id="{81D60167-4931-47E6-BA6A-407CBD079E47}" type="slidenum">
              <a:rPr spc="-50" dirty="0"/>
              <a:t>‹N›</a:t>
            </a:fld>
            <a:endParaRPr spc="-50" dirty="0"/>
          </a:p>
          <a:p>
            <a:pPr algn="ctr">
              <a:lnSpc>
                <a:spcPts val="915"/>
              </a:lnSpc>
            </a:pPr>
            <a:r>
              <a:rPr sz="800" dirty="0">
                <a:latin typeface="Cambria"/>
                <a:cs typeface="Cambria"/>
              </a:rPr>
              <a:t>Latte</a:t>
            </a:r>
            <a:r>
              <a:rPr sz="800" spc="65" dirty="0">
                <a:latin typeface="Cambria"/>
                <a:cs typeface="Cambria"/>
              </a:rPr>
              <a:t> </a:t>
            </a:r>
            <a:r>
              <a:rPr sz="800" spc="-10" dirty="0">
                <a:latin typeface="Cambria"/>
                <a:cs typeface="Cambria"/>
              </a:rPr>
              <a:t>Solare</a:t>
            </a:r>
            <a:endParaRPr sz="800">
              <a:latin typeface="Cambria"/>
              <a:cs typeface="Cambri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rgbClr val="80828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59482"/>
            <a:ext cx="3287077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18053"/>
                </a:solidFill>
                <a:latin typeface="Times New Roman"/>
                <a:cs typeface="Times New Roman"/>
              </a:defRPr>
            </a:lvl1pPr>
          </a:lstStyle>
          <a:p>
            <a:pPr marL="5080" algn="ctr">
              <a:lnSpc>
                <a:spcPts val="1375"/>
              </a:lnSpc>
            </a:pPr>
            <a:fld id="{81D60167-4931-47E6-BA6A-407CBD079E47}" type="slidenum">
              <a:rPr spc="-50" dirty="0"/>
              <a:t>‹N›</a:t>
            </a:fld>
            <a:endParaRPr spc="-50" dirty="0"/>
          </a:p>
          <a:p>
            <a:pPr algn="ctr">
              <a:lnSpc>
                <a:spcPts val="915"/>
              </a:lnSpc>
            </a:pPr>
            <a:r>
              <a:rPr sz="800" dirty="0">
                <a:latin typeface="Cambria"/>
                <a:cs typeface="Cambria"/>
              </a:rPr>
              <a:t>Latte</a:t>
            </a:r>
            <a:r>
              <a:rPr sz="800" spc="65" dirty="0">
                <a:latin typeface="Cambria"/>
                <a:cs typeface="Cambria"/>
              </a:rPr>
              <a:t> </a:t>
            </a:r>
            <a:r>
              <a:rPr sz="800" spc="-10" dirty="0">
                <a:latin typeface="Cambria"/>
                <a:cs typeface="Cambria"/>
              </a:rPr>
              <a:t>Solare</a:t>
            </a:r>
            <a:endParaRPr sz="800">
              <a:latin typeface="Cambria"/>
              <a:cs typeface="Cambr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rgbClr val="80828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18053"/>
                </a:solidFill>
                <a:latin typeface="Times New Roman"/>
                <a:cs typeface="Times New Roman"/>
              </a:defRPr>
            </a:lvl1pPr>
          </a:lstStyle>
          <a:p>
            <a:pPr marL="5080" algn="ctr">
              <a:lnSpc>
                <a:spcPts val="1375"/>
              </a:lnSpc>
            </a:pPr>
            <a:fld id="{81D60167-4931-47E6-BA6A-407CBD079E47}" type="slidenum">
              <a:rPr spc="-50" dirty="0"/>
              <a:t>‹N›</a:t>
            </a:fld>
            <a:endParaRPr spc="-50" dirty="0"/>
          </a:p>
          <a:p>
            <a:pPr algn="ctr">
              <a:lnSpc>
                <a:spcPts val="915"/>
              </a:lnSpc>
            </a:pPr>
            <a:r>
              <a:rPr sz="800" dirty="0">
                <a:latin typeface="Cambria"/>
                <a:cs typeface="Cambria"/>
              </a:rPr>
              <a:t>Latte</a:t>
            </a:r>
            <a:r>
              <a:rPr sz="800" spc="65" dirty="0">
                <a:latin typeface="Cambria"/>
                <a:cs typeface="Cambria"/>
              </a:rPr>
              <a:t> </a:t>
            </a:r>
            <a:r>
              <a:rPr sz="800" spc="-10" dirty="0">
                <a:latin typeface="Cambria"/>
                <a:cs typeface="Cambria"/>
              </a:rPr>
              <a:t>Solare</a:t>
            </a:r>
            <a:endParaRPr sz="800">
              <a:latin typeface="Cambria"/>
              <a:cs typeface="Cambri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18053"/>
                </a:solidFill>
                <a:latin typeface="Times New Roman"/>
                <a:cs typeface="Times New Roman"/>
              </a:defRPr>
            </a:lvl1pPr>
          </a:lstStyle>
          <a:p>
            <a:pPr marL="5080" algn="ctr">
              <a:lnSpc>
                <a:spcPts val="1375"/>
              </a:lnSpc>
            </a:pPr>
            <a:fld id="{81D60167-4931-47E6-BA6A-407CBD079E47}" type="slidenum">
              <a:rPr spc="-50" dirty="0"/>
              <a:t>‹N›</a:t>
            </a:fld>
            <a:endParaRPr spc="-50" dirty="0"/>
          </a:p>
          <a:p>
            <a:pPr algn="ctr">
              <a:lnSpc>
                <a:spcPts val="915"/>
              </a:lnSpc>
            </a:pPr>
            <a:r>
              <a:rPr sz="800" dirty="0">
                <a:latin typeface="Cambria"/>
                <a:cs typeface="Cambria"/>
              </a:rPr>
              <a:t>Latte</a:t>
            </a:r>
            <a:r>
              <a:rPr sz="800" spc="65" dirty="0">
                <a:latin typeface="Cambria"/>
                <a:cs typeface="Cambria"/>
              </a:rPr>
              <a:t> </a:t>
            </a:r>
            <a:r>
              <a:rPr sz="800" spc="-10" dirty="0">
                <a:latin typeface="Cambria"/>
                <a:cs typeface="Cambria"/>
              </a:rPr>
              <a:t>Solare</a:t>
            </a:r>
            <a:endParaRPr sz="800">
              <a:latin typeface="Cambria"/>
              <a:cs typeface="Cambr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57201" y="207210"/>
            <a:ext cx="2042096" cy="371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50" b="0" i="0">
                <a:solidFill>
                  <a:srgbClr val="80828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44862"/>
            <a:ext cx="2418080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2"/>
            <a:ext cx="173799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342015" y="10256037"/>
            <a:ext cx="557529" cy="312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18053"/>
                </a:solidFill>
                <a:latin typeface="Times New Roman"/>
                <a:cs typeface="Times New Roman"/>
              </a:defRPr>
            </a:lvl1pPr>
          </a:lstStyle>
          <a:p>
            <a:pPr marL="5080" algn="ctr">
              <a:lnSpc>
                <a:spcPts val="1375"/>
              </a:lnSpc>
            </a:pPr>
            <a:fld id="{81D60167-4931-47E6-BA6A-407CBD079E47}" type="slidenum">
              <a:rPr spc="-50" dirty="0"/>
              <a:t>‹N›</a:t>
            </a:fld>
            <a:endParaRPr spc="-50" dirty="0"/>
          </a:p>
          <a:p>
            <a:pPr algn="ctr">
              <a:lnSpc>
                <a:spcPts val="915"/>
              </a:lnSpc>
            </a:pPr>
            <a:r>
              <a:rPr sz="800" dirty="0">
                <a:latin typeface="Cambria"/>
                <a:cs typeface="Cambria"/>
              </a:rPr>
              <a:t>Latte</a:t>
            </a:r>
            <a:r>
              <a:rPr sz="800" spc="65" dirty="0">
                <a:latin typeface="Cambria"/>
                <a:cs typeface="Cambria"/>
              </a:rPr>
              <a:t> </a:t>
            </a:r>
            <a:r>
              <a:rPr sz="800" spc="-10" dirty="0">
                <a:latin typeface="Cambria"/>
                <a:cs typeface="Cambria"/>
              </a:rPr>
              <a:t>Solare</a:t>
            </a:r>
            <a:endParaRPr sz="800">
              <a:latin typeface="Cambria"/>
              <a:cs typeface="Cambri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20"/>
              </a:spcBef>
            </a:pPr>
            <a:r>
              <a:rPr spc="45" dirty="0"/>
              <a:t>L’ERBOLARIO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2218" y="780357"/>
            <a:ext cx="20637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b="1">
                <a:solidFill>
                  <a:srgbClr val="818053"/>
                </a:solidFill>
                <a:latin typeface="Palatino Linotype"/>
                <a:cs typeface="Palatino Linotype"/>
              </a:rPr>
              <a:t>Ficha técnica - comercial</a:t>
            </a:r>
            <a:endParaRPr sz="12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9780" y="4191491"/>
            <a:ext cx="6219825" cy="1127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</a:pPr>
            <a:r>
              <a:rPr lang="it-IT" sz="1200" b="1" dirty="0">
                <a:solidFill>
                  <a:srgbClr val="818053"/>
                </a:solidFill>
                <a:latin typeface="Palatino Linotype"/>
                <a:cs typeface="Palatino Linotype"/>
              </a:rPr>
              <a:t>La </a:t>
            </a:r>
            <a:r>
              <a:rPr lang="it-IT" sz="12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presentación</a:t>
            </a:r>
            <a:r>
              <a:rPr lang="it-IT" sz="1200" b="1" dirty="0">
                <a:solidFill>
                  <a:srgbClr val="818053"/>
                </a:solidFill>
                <a:latin typeface="Palatino Linotype"/>
                <a:cs typeface="Palatino Linotype"/>
              </a:rPr>
              <a:t> al </a:t>
            </a:r>
            <a:r>
              <a:rPr lang="it-IT" sz="12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público</a:t>
            </a:r>
            <a:r>
              <a:rPr sz="1200" b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:</a:t>
            </a:r>
            <a:endParaRPr sz="1200" dirty="0">
              <a:latin typeface="Palatino Linotype"/>
              <a:cs typeface="Palatino Linotype"/>
            </a:endParaRPr>
          </a:p>
          <a:p>
            <a:pPr marL="1945639" marR="7620" algn="just">
              <a:lnSpc>
                <a:spcPts val="1210"/>
              </a:lnSpc>
              <a:spcBef>
                <a:spcPts val="20"/>
              </a:spcBef>
            </a:pP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Leche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Solar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Zanahoria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permite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bronceado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intenso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duradero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incluso para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pieles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delicadas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
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Gracias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al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eficaz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complejo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hidratante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enriquece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las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notables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propiedades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tonificantes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aceite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jojoba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extracto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caléndula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deja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aterciopelada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flexible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incluso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después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tomar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sol durante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mucho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tiempo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59628" y="1068848"/>
            <a:ext cx="2463333" cy="11464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4" marR="405765" algn="ctr">
              <a:lnSpc>
                <a:spcPct val="100000"/>
              </a:lnSpc>
              <a:spcBef>
                <a:spcPts val="100"/>
              </a:spcBef>
            </a:pPr>
            <a:r>
              <a:rPr lang="it-IT" sz="1200" b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LECHE SOLAR DE ZANAHORIA CON JOJOBA Y NUEZ
• • •
BRONCEADO E HIDRATACIÓN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05530" y="2493420"/>
            <a:ext cx="2036445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950" dirty="0" err="1">
                <a:solidFill>
                  <a:srgbClr val="818053"/>
                </a:solidFill>
                <a:latin typeface="Cambria"/>
                <a:cs typeface="Cambria"/>
              </a:rPr>
              <a:t>R</a:t>
            </a:r>
            <a:r>
              <a:rPr lang="it-IT" sz="950" dirty="0">
                <a:solidFill>
                  <a:srgbClr val="818053"/>
                </a:solidFill>
                <a:latin typeface="Cambria"/>
                <a:cs typeface="Cambria"/>
              </a:rPr>
              <a:t> E </a:t>
            </a:r>
            <a:r>
              <a:rPr lang="it-IT" sz="950" dirty="0" err="1">
                <a:solidFill>
                  <a:srgbClr val="818053"/>
                </a:solidFill>
                <a:latin typeface="Cambria"/>
                <a:cs typeface="Cambria"/>
              </a:rPr>
              <a:t>S</a:t>
            </a:r>
            <a:r>
              <a:rPr lang="it-IT" sz="950" dirty="0">
                <a:solidFill>
                  <a:srgbClr val="818053"/>
                </a:solidFill>
                <a:latin typeface="Cambria"/>
                <a:cs typeface="Cambria"/>
              </a:rPr>
              <a:t> I </a:t>
            </a:r>
            <a:r>
              <a:rPr lang="it-IT" sz="950" dirty="0" err="1">
                <a:solidFill>
                  <a:srgbClr val="818053"/>
                </a:solidFill>
                <a:latin typeface="Cambria"/>
                <a:cs typeface="Cambria"/>
              </a:rPr>
              <a:t>S</a:t>
            </a:r>
            <a:r>
              <a:rPr lang="it-IT" sz="950" dirty="0">
                <a:solidFill>
                  <a:srgbClr val="818053"/>
                </a:solidFill>
                <a:latin typeface="Cambria"/>
                <a:cs typeface="Cambria"/>
              </a:rPr>
              <a:t> T E </a:t>
            </a:r>
            <a:r>
              <a:rPr lang="it-IT" sz="950" dirty="0" err="1">
                <a:solidFill>
                  <a:srgbClr val="818053"/>
                </a:solidFill>
                <a:latin typeface="Cambria"/>
                <a:cs typeface="Cambria"/>
              </a:rPr>
              <a:t>N</a:t>
            </a:r>
            <a:r>
              <a:rPr lang="it-IT" sz="950" dirty="0">
                <a:solidFill>
                  <a:srgbClr val="818053"/>
                </a:solidFill>
                <a:latin typeface="Cambria"/>
                <a:cs typeface="Cambria"/>
              </a:rPr>
              <a:t> T E A L L' A C </a:t>
            </a:r>
            <a:r>
              <a:rPr lang="it-IT" sz="950" dirty="0" err="1">
                <a:solidFill>
                  <a:srgbClr val="818053"/>
                </a:solidFill>
                <a:latin typeface="Cambria"/>
                <a:cs typeface="Cambria"/>
              </a:rPr>
              <a:t>Q</a:t>
            </a:r>
            <a:r>
              <a:rPr lang="it-IT" sz="950" dirty="0">
                <a:solidFill>
                  <a:srgbClr val="818053"/>
                </a:solidFill>
                <a:latin typeface="Cambria"/>
                <a:cs typeface="Cambria"/>
              </a:rPr>
              <a:t> U A</a:t>
            </a:r>
            <a:endParaRPr sz="950" dirty="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33326" y="5448368"/>
            <a:ext cx="4285615" cy="7931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6985" algn="just">
              <a:lnSpc>
                <a:spcPct val="100899"/>
              </a:lnSpc>
              <a:spcBef>
                <a:spcPts val="90"/>
              </a:spcBef>
            </a:pP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Aplícalo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generosamente por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todo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cuerpo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e incluso en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rostro, si lo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deseas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renovando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aplicación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después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cada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baño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o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ducha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Fácil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rápido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usar, se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asimila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inmediatamente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no es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graso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
Es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producto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ideal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todas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las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pieles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sensibles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en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segunda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fase del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bronceado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33326" y="6678662"/>
            <a:ext cx="4283710" cy="31271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90"/>
              </a:spcBef>
            </a:pP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Emulsión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semiconsistente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tipo O/A, de color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blanco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marfil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con pH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isoepidérmico</a:t>
            </a:r>
            <a:r>
              <a:rPr sz="1000" spc="-1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33326" y="7140030"/>
            <a:ext cx="185610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La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acción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Nutritiva -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Emoliente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33326" y="7601398"/>
            <a:ext cx="4286250" cy="9467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899"/>
              </a:lnSpc>
              <a:spcBef>
                <a:spcPts val="90"/>
              </a:spcBef>
            </a:pP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El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árbol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jojoba es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boj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hoja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perenne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crece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en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suelos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desérticos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 La droga consiste en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semilla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rica en una cera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líquida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compuesta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por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ácidos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grasos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alcoholes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insaturados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cadena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larga. El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aceite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de color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amarillo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con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olor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agradable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debidamente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procesado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da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líquido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viscoso con una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consistencia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cerosa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translúcida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con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fuertes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propiedades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filmógenas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emolientes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agradables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a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epidermis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por su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estructura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sebácea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33326" y="8677779"/>
            <a:ext cx="117221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spc="-35" dirty="0">
                <a:solidFill>
                  <a:srgbClr val="818053"/>
                </a:solidFill>
                <a:latin typeface="Palatino Linotype"/>
                <a:cs typeface="Palatino Linotype"/>
              </a:rPr>
              <a:t>La </a:t>
            </a:r>
            <a:r>
              <a:rPr lang="it-IT" sz="1000" b="1" spc="-35" dirty="0" err="1">
                <a:solidFill>
                  <a:srgbClr val="818053"/>
                </a:solidFill>
                <a:latin typeface="Palatino Linotype"/>
                <a:cs typeface="Palatino Linotype"/>
              </a:rPr>
              <a:t>acción</a:t>
            </a:r>
            <a:r>
              <a:rPr lang="it-IT" sz="1000" b="1" spc="-3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lang="it-IT" sz="1000" b="1" spc="-35" dirty="0" err="1">
                <a:solidFill>
                  <a:srgbClr val="818053"/>
                </a:solidFill>
                <a:latin typeface="Palatino Linotype"/>
                <a:cs typeface="Palatino Linotype"/>
              </a:rPr>
              <a:t>protectora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33326" y="8984067"/>
            <a:ext cx="4286250" cy="946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Gamma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Oryzanol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es un componente del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aceite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salvado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arroz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.
La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ciencia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cosmética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ha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reconocido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recientemente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su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actividad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filtrante,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especialmente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frente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rayos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UVA,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principales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culpables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del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envejecimiento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prematuro de la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piel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. Presente en la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Leche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Solar,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ayudará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defender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epidermis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del rostro,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está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más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expuesta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los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rayos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solares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, para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pueda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mantener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inalterada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 su frescura y </a:t>
            </a:r>
            <a:r>
              <a:rPr lang="it-IT" sz="1000" spc="10" dirty="0" err="1">
                <a:solidFill>
                  <a:srgbClr val="818053"/>
                </a:solidFill>
                <a:latin typeface="Cambria"/>
                <a:cs typeface="Cambria"/>
              </a:rPr>
              <a:t>elasticidad</a:t>
            </a:r>
            <a:r>
              <a:rPr lang="it-IT" sz="1000" spc="1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61047" y="5451809"/>
            <a:ext cx="2832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20" dirty="0">
                <a:solidFill>
                  <a:srgbClr val="818053"/>
                </a:solidFill>
                <a:latin typeface="Palatino Linotype"/>
                <a:cs typeface="Palatino Linotype"/>
              </a:rPr>
              <a:t>Uso:</a:t>
            </a:r>
            <a:endParaRPr sz="1000">
              <a:latin typeface="Palatino Linotype"/>
              <a:cs typeface="Palatino Linotype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6200" y="6355073"/>
            <a:ext cx="1771650" cy="498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Más</a:t>
            </a:r>
            <a:r>
              <a:rPr lang="it-IT" sz="1200" b="1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lang="it-IT" sz="12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noticias</a:t>
            </a:r>
            <a:r>
              <a:rPr lang="it-IT" sz="1200" b="1" dirty="0">
                <a:solidFill>
                  <a:srgbClr val="818053"/>
                </a:solidFill>
                <a:latin typeface="Palatino Linotype"/>
                <a:cs typeface="Palatino Linotype"/>
              </a:rPr>
              <a:t> para ti</a:t>
            </a:r>
            <a:r>
              <a:rPr sz="1200" b="1" spc="-20" dirty="0">
                <a:solidFill>
                  <a:srgbClr val="818053"/>
                </a:solidFill>
                <a:latin typeface="Palatino Linotype"/>
                <a:cs typeface="Palatino Linotype"/>
              </a:rPr>
              <a:t>:</a:t>
            </a:r>
            <a:endParaRPr sz="1200" dirty="0">
              <a:latin typeface="Palatino Linotype"/>
              <a:cs typeface="Palatino Linotype"/>
            </a:endParaRPr>
          </a:p>
          <a:p>
            <a:pPr marL="15875">
              <a:lnSpc>
                <a:spcPct val="100000"/>
              </a:lnSpc>
              <a:spcBef>
                <a:spcPts val="1080"/>
              </a:spcBef>
            </a:pPr>
            <a:r>
              <a:rPr sz="1000" b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Forma: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9763" y="7131589"/>
            <a:ext cx="10902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Ingredientes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Funcionalidad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: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99763" y="7612994"/>
            <a:ext cx="14598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Aceite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de </a:t>
            </a:r>
            <a:r>
              <a:rPr sz="1000" b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Jojoba</a:t>
            </a:r>
            <a:endParaRPr sz="1000" dirty="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(Simmondsia</a:t>
            </a:r>
            <a:r>
              <a:rPr sz="1000" i="1" spc="2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chinensis</a:t>
            </a:r>
            <a:r>
              <a:rPr sz="1000" i="1" spc="2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spc="-20" dirty="0">
                <a:solidFill>
                  <a:srgbClr val="818053"/>
                </a:solidFill>
                <a:latin typeface="Palatino Linotype"/>
                <a:cs typeface="Palatino Linotype"/>
              </a:rPr>
              <a:t>Oil)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9763" y="8985238"/>
            <a:ext cx="11049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Gamma</a:t>
            </a:r>
            <a:r>
              <a:rPr sz="1000" b="1" spc="-1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b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Orizanolo</a:t>
            </a:r>
            <a:endParaRPr sz="10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sz="1000" i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(Oryzanol)</a:t>
            </a:r>
            <a:endParaRPr sz="1000">
              <a:latin typeface="Palatino Linotype"/>
              <a:cs typeface="Palatino Linotype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45" y="274751"/>
            <a:ext cx="7555230" cy="785495"/>
            <a:chOff x="945" y="274751"/>
            <a:chExt cx="7555230" cy="785495"/>
          </a:xfrm>
        </p:grpSpPr>
        <p:sp>
          <p:nvSpPr>
            <p:cNvPr id="19" name="object 19"/>
            <p:cNvSpPr/>
            <p:nvPr/>
          </p:nvSpPr>
          <p:spPr>
            <a:xfrm>
              <a:off x="939" y="638784"/>
              <a:ext cx="7555230" cy="108585"/>
            </a:xfrm>
            <a:custGeom>
              <a:avLst/>
              <a:gdLst/>
              <a:ahLst/>
              <a:cxnLst/>
              <a:rect l="l" t="t" r="r" b="b"/>
              <a:pathLst>
                <a:path w="7555230" h="108584">
                  <a:moveTo>
                    <a:pt x="6056300" y="0"/>
                  </a:moveTo>
                  <a:lnTo>
                    <a:pt x="0" y="0"/>
                  </a:lnTo>
                  <a:lnTo>
                    <a:pt x="0" y="107975"/>
                  </a:lnTo>
                  <a:lnTo>
                    <a:pt x="6056300" y="107975"/>
                  </a:lnTo>
                  <a:lnTo>
                    <a:pt x="6056300" y="0"/>
                  </a:lnTo>
                  <a:close/>
                </a:path>
                <a:path w="7555230" h="108584">
                  <a:moveTo>
                    <a:pt x="7555077" y="0"/>
                  </a:moveTo>
                  <a:lnTo>
                    <a:pt x="6824726" y="0"/>
                  </a:lnTo>
                  <a:lnTo>
                    <a:pt x="6824726" y="107975"/>
                  </a:lnTo>
                  <a:lnTo>
                    <a:pt x="7555077" y="107975"/>
                  </a:lnTo>
                  <a:lnTo>
                    <a:pt x="7555077" y="0"/>
                  </a:lnTo>
                  <a:close/>
                </a:path>
              </a:pathLst>
            </a:custGeom>
            <a:solidFill>
              <a:srgbClr val="F686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69050" y="274751"/>
              <a:ext cx="739571" cy="78501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644872" y="1138453"/>
            <a:ext cx="2171700" cy="844462"/>
          </a:xfrm>
          <a:prstGeom prst="rect">
            <a:avLst/>
          </a:prstGeom>
          <a:ln w="19050">
            <a:solidFill>
              <a:srgbClr val="F6861F"/>
            </a:solidFill>
          </a:ln>
        </p:spPr>
        <p:txBody>
          <a:bodyPr vert="horz" wrap="square" lIns="0" tIns="36195" rIns="0" bIns="0" rtlCol="0">
            <a:spAutoFit/>
          </a:bodyPr>
          <a:lstStyle/>
          <a:p>
            <a:pPr marL="76200" marR="66040" algn="just">
              <a:lnSpc>
                <a:spcPct val="100000"/>
              </a:lnSpc>
              <a:spcBef>
                <a:spcPts val="285"/>
              </a:spcBef>
            </a:pP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Este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producto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ha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demostrado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ser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excelentemente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tolerado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después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rigurosos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ensayos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clínicos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destinados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a investigar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cualquier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potencial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irritación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alergogénesis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fototoxicidad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. La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evaluación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la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investigación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se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llevó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a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cabo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en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Departamento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Medicina Interna y Terapia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Médica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la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Universidad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Pavía</a:t>
            </a:r>
            <a:r>
              <a:rPr sz="750" spc="-1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750" dirty="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644872" y="2384704"/>
            <a:ext cx="2171700" cy="512320"/>
          </a:xfrm>
          <a:prstGeom prst="rect">
            <a:avLst/>
          </a:prstGeom>
          <a:ln w="19050">
            <a:solidFill>
              <a:srgbClr val="F6861F"/>
            </a:solidFill>
          </a:ln>
        </p:spPr>
        <p:txBody>
          <a:bodyPr vert="horz" wrap="square" lIns="0" tIns="50165" rIns="0" bIns="0" rtlCol="0">
            <a:spAutoFit/>
          </a:bodyPr>
          <a:lstStyle/>
          <a:p>
            <a:pPr marL="76200" marR="66040" algn="just">
              <a:lnSpc>
                <a:spcPct val="100000"/>
              </a:lnSpc>
              <a:spcBef>
                <a:spcPts val="395"/>
              </a:spcBef>
            </a:pP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Factor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protección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solar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evaluado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según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Método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Internacional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Prueba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del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Factor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Protección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Solar 2006 por la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Universidad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750" dirty="0" err="1">
                <a:solidFill>
                  <a:srgbClr val="818053"/>
                </a:solidFill>
                <a:latin typeface="Cambria"/>
                <a:cs typeface="Cambria"/>
              </a:rPr>
              <a:t>Pavía</a:t>
            </a:r>
            <a:r>
              <a:rPr lang="it-IT" sz="75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750" dirty="0">
              <a:latin typeface="Cambria"/>
              <a:cs typeface="Cambri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9904" y="2673743"/>
            <a:ext cx="942720" cy="553466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3329609" y="2328672"/>
            <a:ext cx="360045" cy="0"/>
          </a:xfrm>
          <a:custGeom>
            <a:avLst/>
            <a:gdLst/>
            <a:ahLst/>
            <a:cxnLst/>
            <a:rect l="l" t="t" r="r" b="b"/>
            <a:pathLst>
              <a:path w="360045">
                <a:moveTo>
                  <a:pt x="0" y="0"/>
                </a:moveTo>
                <a:lnTo>
                  <a:pt x="359943" y="0"/>
                </a:lnTo>
              </a:path>
            </a:pathLst>
          </a:custGeom>
          <a:ln w="25400">
            <a:solidFill>
              <a:srgbClr val="8180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1030097" y="1244434"/>
            <a:ext cx="828040" cy="1943735"/>
            <a:chOff x="1030097" y="1244434"/>
            <a:chExt cx="828040" cy="1943735"/>
          </a:xfrm>
        </p:grpSpPr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622" y="1253959"/>
              <a:ext cx="808812" cy="192385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39622" y="1253959"/>
              <a:ext cx="808990" cy="1924685"/>
            </a:xfrm>
            <a:custGeom>
              <a:avLst/>
              <a:gdLst/>
              <a:ahLst/>
              <a:cxnLst/>
              <a:rect l="l" t="t" r="r" b="b"/>
              <a:pathLst>
                <a:path w="808989" h="1924685">
                  <a:moveTo>
                    <a:pt x="0" y="0"/>
                  </a:moveTo>
                  <a:lnTo>
                    <a:pt x="808812" y="0"/>
                  </a:lnTo>
                  <a:lnTo>
                    <a:pt x="808812" y="1924634"/>
                  </a:lnTo>
                  <a:lnTo>
                    <a:pt x="0" y="1924634"/>
                  </a:lnTo>
                  <a:lnTo>
                    <a:pt x="0" y="0"/>
                  </a:lnTo>
                  <a:close/>
                </a:path>
              </a:pathLst>
            </a:custGeom>
            <a:ln w="19050">
              <a:solidFill>
                <a:srgbClr val="F686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10448" y="9230906"/>
            <a:ext cx="533298" cy="816241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54733" y="7972335"/>
            <a:ext cx="719886" cy="719886"/>
          </a:xfrm>
          <a:prstGeom prst="rect">
            <a:avLst/>
          </a:prstGeom>
        </p:spPr>
      </p:pic>
      <p:sp>
        <p:nvSpPr>
          <p:cNvPr id="30" name="object 3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 algn="ctr">
              <a:lnSpc>
                <a:spcPts val="1375"/>
              </a:lnSpc>
            </a:pPr>
            <a:fld id="{81D60167-4931-47E6-BA6A-407CBD079E47}" type="slidenum">
              <a:rPr spc="-50" dirty="0"/>
              <a:t>1</a:t>
            </a:fld>
            <a:endParaRPr spc="-50" dirty="0"/>
          </a:p>
          <a:p>
            <a:pPr algn="ctr">
              <a:lnSpc>
                <a:spcPts val="915"/>
              </a:lnSpc>
            </a:pPr>
            <a:r>
              <a:rPr sz="800" dirty="0">
                <a:latin typeface="Cambria"/>
                <a:cs typeface="Cambria"/>
              </a:rPr>
              <a:t>Latte</a:t>
            </a:r>
            <a:r>
              <a:rPr sz="800" spc="65" dirty="0">
                <a:latin typeface="Cambria"/>
                <a:cs typeface="Cambria"/>
              </a:rPr>
              <a:t> </a:t>
            </a:r>
            <a:r>
              <a:rPr sz="800" spc="-10" dirty="0">
                <a:latin typeface="Cambria"/>
                <a:cs typeface="Cambria"/>
              </a:rPr>
              <a:t>Solare</a:t>
            </a:r>
            <a:endParaRPr sz="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0903" y="1333935"/>
            <a:ext cx="151257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Ésteres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de cera de jojoba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(Hydrolyzed</a:t>
            </a:r>
            <a:r>
              <a:rPr sz="1000" i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Jojoba</a:t>
            </a:r>
            <a:r>
              <a:rPr sz="1000" i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 Esters)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0903" y="3086000"/>
            <a:ext cx="113728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2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Extracto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de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zanahoria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(Daucus</a:t>
            </a:r>
            <a:r>
              <a:rPr sz="1000" i="1" spc="-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carota</a:t>
            </a:r>
            <a:r>
              <a:rPr sz="1000" i="1" spc="-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Juice)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0903" y="3850850"/>
            <a:ext cx="152654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Extracto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de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cáscara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de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nuez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(Juglans</a:t>
            </a:r>
            <a:r>
              <a:rPr sz="1000" i="1" spc="10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regia</a:t>
            </a:r>
            <a:r>
              <a:rPr sz="1000" i="1" spc="1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Shell</a:t>
            </a:r>
            <a:r>
              <a:rPr sz="1000" i="1" spc="10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Extract)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0903" y="5107695"/>
            <a:ext cx="1646555" cy="788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26720">
              <a:lnSpc>
                <a:spcPct val="1000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Complejo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hidratante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para la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piel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b="1" spc="-25" dirty="0">
                <a:solidFill>
                  <a:srgbClr val="818053"/>
                </a:solidFill>
                <a:latin typeface="Palatino Linotype"/>
                <a:cs typeface="Palatino Linotype"/>
              </a:rPr>
              <a:t>NMF</a:t>
            </a:r>
            <a:endParaRPr sz="1000" dirty="0">
              <a:latin typeface="Palatino Linotype"/>
              <a:cs typeface="Palatino Linotype"/>
            </a:endParaRPr>
          </a:p>
          <a:p>
            <a:pPr marL="12700" marR="5080">
              <a:lnSpc>
                <a:spcPts val="1210"/>
              </a:lnSpc>
              <a:spcBef>
                <a:spcPts val="30"/>
              </a:spcBef>
            </a:pP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(Sodium</a:t>
            </a:r>
            <a:r>
              <a:rPr sz="1000" i="1" spc="2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PCA,Glucose,Urea,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Glutamic</a:t>
            </a:r>
            <a:r>
              <a:rPr sz="1000" i="1" spc="-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Acid,</a:t>
            </a:r>
            <a:r>
              <a:rPr sz="1000" i="1" spc="-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Lysine,Glycine,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Allantoin,Lactic</a:t>
            </a:r>
            <a:r>
              <a:rPr sz="1000" i="1" spc="-4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Acid)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0903" y="6670663"/>
            <a:ext cx="158178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Extracto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de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caléndula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(Calendula</a:t>
            </a:r>
            <a:r>
              <a:rPr sz="1000" i="1" spc="2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dirty="0">
                <a:solidFill>
                  <a:srgbClr val="818053"/>
                </a:solidFill>
                <a:latin typeface="Palatino Linotype"/>
                <a:cs typeface="Palatino Linotype"/>
              </a:rPr>
              <a:t>officinalis</a:t>
            </a:r>
            <a:r>
              <a:rPr sz="1000" i="1" spc="25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sz="1000" i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Extract)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21782" y="1336919"/>
            <a:ext cx="4286250" cy="128016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60"/>
              </a:spcBef>
            </a:pP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El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árbol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jojoba es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boj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hoja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perenne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crece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en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suelos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desérticos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 La droga consiste en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semilla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rica en una cera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líquida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compuesta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por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ácidos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grasos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alcoholes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insaturados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cadena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larga. El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aceite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de color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amarillo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con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olor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agradable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debidamente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procesado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da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líquido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viscoso con una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consistencia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cerosa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translúcida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con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fuertes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propiedades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filmógenas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 Esta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peculiaridad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ha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sido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aprovechada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para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caracterizar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Leche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Solar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aplicada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en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rostro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cuerpo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demuestra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ser resistente al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agua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capaz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defender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acción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secante del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viento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sal</a:t>
            </a:r>
            <a:r>
              <a:rPr sz="1000" spc="-1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21782" y="2754012"/>
            <a:ext cx="234315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Intensificador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de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bronceado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21782" y="3068922"/>
            <a:ext cx="4286250" cy="631263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60"/>
              </a:spcBef>
            </a:pP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La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conocida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Apiácea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debe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hermoso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color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rojo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anaranjado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de su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raíz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al alto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porcentaje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betacaroteno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, un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hidrocarburo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terpénico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conocido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como Provitamina A,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le da a la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piel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un color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soleado</a:t>
            </a:r>
            <a:r>
              <a:rPr lang="it-IT" sz="1000" spc="5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818053"/>
                </a:solidFill>
                <a:latin typeface="Cambria"/>
                <a:cs typeface="Cambria"/>
              </a:rPr>
              <a:t>natural</a:t>
            </a:r>
            <a:r>
              <a:rPr sz="1000" spc="-1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21782" y="3856196"/>
            <a:ext cx="4283710" cy="472758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60"/>
              </a:spcBef>
            </a:pP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De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cáscara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nuez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se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obtiene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extracto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caracterizado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por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presencia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una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naftoquinona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juglona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una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sustancia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por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reacción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con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queratina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da un color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marrón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21782" y="4800925"/>
            <a:ext cx="2170868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La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acción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hidratante</a:t>
            </a:r>
            <a:r>
              <a:rPr lang="it-IT" sz="1000" b="1" dirty="0">
                <a:solidFill>
                  <a:srgbClr val="818053"/>
                </a:solidFill>
                <a:latin typeface="Palatino Linotype"/>
                <a:cs typeface="Palatino Linotype"/>
              </a:rPr>
              <a:t> – </a:t>
            </a:r>
            <a:r>
              <a:rPr lang="it-IT" sz="1000" b="1" dirty="0" err="1">
                <a:solidFill>
                  <a:srgbClr val="818053"/>
                </a:solidFill>
                <a:latin typeface="Palatino Linotype"/>
                <a:cs typeface="Palatino Linotype"/>
              </a:rPr>
              <a:t>refrescante</a:t>
            </a:r>
            <a:endParaRPr sz="1000" dirty="0">
              <a:latin typeface="Palatino Linotype"/>
              <a:cs typeface="Palatino Linotype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21782" y="5050343"/>
            <a:ext cx="4283710" cy="9652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60"/>
              </a:spcBef>
            </a:pP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El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complejo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hidratante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utilizado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en Sun Milk es una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mezcla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compleja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ácido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láctico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varios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aminoácidos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urea, sales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azúcares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capaz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retener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humedad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adecuada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en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estrato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córneo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regulando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así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pérdida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agua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al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exterior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
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Aporta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a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hidratación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adecuada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para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siempre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pueda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permanecer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bien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humedecida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mantener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aspecto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elástico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aterciopelado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21782" y="6690383"/>
            <a:ext cx="4283710" cy="65024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 algn="just">
              <a:lnSpc>
                <a:spcPct val="103299"/>
              </a:lnSpc>
              <a:spcBef>
                <a:spcPts val="60"/>
              </a:spcBef>
            </a:pP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La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caléndula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es un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asteráceo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interés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primordial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en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cosmética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ya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contiene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flavonoides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mucílagos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saponinas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de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ácido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oleanólico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,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todas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ellas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sustancias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particularmente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activas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para una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acción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calmante, anti-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enrojecimiento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818053"/>
                </a:solidFill>
                <a:latin typeface="Cambria"/>
                <a:cs typeface="Cambria"/>
              </a:rPr>
              <a:t>emoliente</a:t>
            </a:r>
            <a:r>
              <a:rPr lang="it-IT" sz="1000" dirty="0">
                <a:solidFill>
                  <a:srgbClr val="81805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945" y="10301331"/>
            <a:ext cx="6534784" cy="108585"/>
          </a:xfrm>
          <a:custGeom>
            <a:avLst/>
            <a:gdLst/>
            <a:ahLst/>
            <a:cxnLst/>
            <a:rect l="l" t="t" r="r" b="b"/>
            <a:pathLst>
              <a:path w="6534784" h="108584">
                <a:moveTo>
                  <a:pt x="0" y="107981"/>
                </a:moveTo>
                <a:lnTo>
                  <a:pt x="6534296" y="107981"/>
                </a:lnTo>
                <a:lnTo>
                  <a:pt x="6534296" y="0"/>
                </a:lnTo>
                <a:lnTo>
                  <a:pt x="0" y="0"/>
                </a:lnTo>
                <a:lnTo>
                  <a:pt x="0" y="107981"/>
                </a:lnTo>
                <a:close/>
              </a:path>
            </a:pathLst>
          </a:custGeom>
          <a:solidFill>
            <a:srgbClr val="F686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11429" y="10301331"/>
            <a:ext cx="845185" cy="108585"/>
          </a:xfrm>
          <a:custGeom>
            <a:avLst/>
            <a:gdLst/>
            <a:ahLst/>
            <a:cxnLst/>
            <a:rect l="l" t="t" r="r" b="b"/>
            <a:pathLst>
              <a:path w="845184" h="108584">
                <a:moveTo>
                  <a:pt x="0" y="107981"/>
                </a:moveTo>
                <a:lnTo>
                  <a:pt x="844593" y="107981"/>
                </a:lnTo>
                <a:lnTo>
                  <a:pt x="844593" y="0"/>
                </a:lnTo>
                <a:lnTo>
                  <a:pt x="0" y="0"/>
                </a:lnTo>
                <a:lnTo>
                  <a:pt x="0" y="107981"/>
                </a:lnTo>
                <a:close/>
              </a:path>
            </a:pathLst>
          </a:custGeom>
          <a:solidFill>
            <a:srgbClr val="F686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2974515" y="9748602"/>
            <a:ext cx="1616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31F20"/>
                </a:solidFill>
                <a:latin typeface="Times New Roman"/>
                <a:cs typeface="Times New Roman"/>
              </a:rPr>
              <a:t>L’ERBOLARIO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9776" y="8650271"/>
            <a:ext cx="86804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b="1" spc="-10" dirty="0" err="1">
                <a:solidFill>
                  <a:srgbClr val="818053"/>
                </a:solidFill>
                <a:latin typeface="Palatino Linotype"/>
                <a:cs typeface="Palatino Linotype"/>
              </a:rPr>
              <a:t>Embalaje</a:t>
            </a:r>
            <a:r>
              <a:rPr sz="1200" b="1" spc="-10" dirty="0">
                <a:solidFill>
                  <a:srgbClr val="818053"/>
                </a:solidFill>
                <a:latin typeface="Palatino Linotype"/>
                <a:cs typeface="Palatino Linotype"/>
              </a:rPr>
              <a:t>:</a:t>
            </a:r>
            <a:endParaRPr sz="1200" dirty="0">
              <a:latin typeface="Palatino Linotype"/>
              <a:cs typeface="Palatino Linotype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73484" y="8650271"/>
            <a:ext cx="150241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b="1" spc="-25" dirty="0">
                <a:solidFill>
                  <a:srgbClr val="818053"/>
                </a:solidFill>
                <a:latin typeface="Palatino Linotype"/>
                <a:cs typeface="Palatino Linotype"/>
              </a:rPr>
              <a:t>Tubo de PE de 125 ml</a:t>
            </a:r>
            <a:endParaRPr sz="1200" dirty="0">
              <a:latin typeface="Palatino Linotype"/>
              <a:cs typeface="Palatino Linotype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45" y="274269"/>
            <a:ext cx="7555230" cy="785495"/>
            <a:chOff x="945" y="274269"/>
            <a:chExt cx="7555230" cy="785495"/>
          </a:xfrm>
        </p:grpSpPr>
        <p:sp>
          <p:nvSpPr>
            <p:cNvPr id="20" name="object 20"/>
            <p:cNvSpPr/>
            <p:nvPr/>
          </p:nvSpPr>
          <p:spPr>
            <a:xfrm>
              <a:off x="939" y="638301"/>
              <a:ext cx="7555230" cy="108585"/>
            </a:xfrm>
            <a:custGeom>
              <a:avLst/>
              <a:gdLst/>
              <a:ahLst/>
              <a:cxnLst/>
              <a:rect l="l" t="t" r="r" b="b"/>
              <a:pathLst>
                <a:path w="7555230" h="108584">
                  <a:moveTo>
                    <a:pt x="6056300" y="0"/>
                  </a:moveTo>
                  <a:lnTo>
                    <a:pt x="0" y="0"/>
                  </a:lnTo>
                  <a:lnTo>
                    <a:pt x="0" y="107975"/>
                  </a:lnTo>
                  <a:lnTo>
                    <a:pt x="6056300" y="107975"/>
                  </a:lnTo>
                  <a:lnTo>
                    <a:pt x="6056300" y="0"/>
                  </a:lnTo>
                  <a:close/>
                </a:path>
                <a:path w="7555230" h="108584">
                  <a:moveTo>
                    <a:pt x="7555077" y="0"/>
                  </a:moveTo>
                  <a:lnTo>
                    <a:pt x="6824726" y="0"/>
                  </a:lnTo>
                  <a:lnTo>
                    <a:pt x="6824726" y="107975"/>
                  </a:lnTo>
                  <a:lnTo>
                    <a:pt x="7555077" y="107975"/>
                  </a:lnTo>
                  <a:lnTo>
                    <a:pt x="7555077" y="0"/>
                  </a:lnTo>
                  <a:close/>
                </a:path>
              </a:pathLst>
            </a:custGeom>
            <a:solidFill>
              <a:srgbClr val="F686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69050" y="274269"/>
              <a:ext cx="739571" cy="785012"/>
            </a:xfrm>
            <a:prstGeom prst="rect">
              <a:avLst/>
            </a:prstGeom>
          </p:spPr>
        </p:pic>
      </p:grp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76510" y="9046464"/>
            <a:ext cx="760844" cy="748042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60894" y="1724875"/>
            <a:ext cx="978754" cy="777773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0332" y="5910503"/>
            <a:ext cx="719861" cy="71965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62327" y="3108045"/>
            <a:ext cx="377012" cy="720191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33334" y="7149172"/>
            <a:ext cx="722236" cy="563892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49031" y="4240619"/>
            <a:ext cx="670471" cy="650417"/>
          </a:xfrm>
          <a:prstGeom prst="rect">
            <a:avLst/>
          </a:prstGeom>
        </p:spPr>
      </p:pic>
      <p:sp>
        <p:nvSpPr>
          <p:cNvPr id="28" name="object 2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080" algn="ctr">
              <a:lnSpc>
                <a:spcPts val="1375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  <a:p>
            <a:pPr algn="ctr">
              <a:lnSpc>
                <a:spcPts val="915"/>
              </a:lnSpc>
            </a:pPr>
            <a:r>
              <a:rPr sz="800" dirty="0">
                <a:latin typeface="Cambria"/>
                <a:cs typeface="Cambria"/>
              </a:rPr>
              <a:t>Latte</a:t>
            </a:r>
            <a:r>
              <a:rPr sz="800" spc="65" dirty="0">
                <a:latin typeface="Cambria"/>
                <a:cs typeface="Cambria"/>
              </a:rPr>
              <a:t> </a:t>
            </a:r>
            <a:r>
              <a:rPr sz="800" spc="-10" dirty="0">
                <a:latin typeface="Cambria"/>
                <a:cs typeface="Cambria"/>
              </a:rPr>
              <a:t>Solare</a:t>
            </a:r>
            <a:endParaRPr sz="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819</Words>
  <Application>Microsoft Macintosh PowerPoint</Application>
  <PresentationFormat>Personalizzato</PresentationFormat>
  <Paragraphs>42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Calibri</vt:lpstr>
      <vt:lpstr>Cambria</vt:lpstr>
      <vt:lpstr>Palatino Linotype</vt:lpstr>
      <vt:lpstr>Times New Roman</vt:lpstr>
      <vt:lpstr>Office Theme</vt:lpstr>
      <vt:lpstr>L’ERBOLARIO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LATTE_SOLARE_CAROTA</dc:title>
  <dc:creator>aessegi</dc:creator>
  <cp:lastModifiedBy>MARISOL PEREZ MEDIAVILLA</cp:lastModifiedBy>
  <cp:revision>1</cp:revision>
  <dcterms:created xsi:type="dcterms:W3CDTF">2025-02-19T10:48:41Z</dcterms:created>
  <dcterms:modified xsi:type="dcterms:W3CDTF">2025-02-23T20:30:10Z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2012-02-23T00:00:00Z</vt:filetime>
  </property>
  <property fmtid="{D5CDD505-2E9C-101B-9397-08002B2CF9AE}" pid="3" name="Creator">
    <vt:lpwstr>QuarkXPress Passport.: LaserWriter 8 T1-8.3</vt:lpwstr>
  </property>
  <property fmtid="{D5CDD505-2E9C-101B-9397-08002B2CF9AE}" pid="4" name="LastSaved">
    <vt:filetime>2025-02-19T00:00:00Z</vt:filetime>
  </property>
  <property fmtid="{D5CDD505-2E9C-101B-9397-08002B2CF9AE}" pid="5" name="Producer">
    <vt:lpwstr>Acrobat Distiller 9.5.0 (Windows)</vt:lpwstr>
  </property>
</Properties>
</file>