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3"/>
  </p:normalViewPr>
  <p:slideViewPr>
    <p:cSldViewPr>
      <p:cViewPr varScale="1">
        <p:scale>
          <a:sx n="69" d="100"/>
          <a:sy n="69" d="100"/>
        </p:scale>
        <p:origin x="3224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7C7E81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-</a:t>
            </a:r>
            <a:fld id="{81D60167-4931-47E6-BA6A-407CBD079E47}" type="slidenum">
              <a:rPr sz="1400" spc="30" dirty="0"/>
              <a:t>‹N›</a:t>
            </a:fld>
            <a:r>
              <a:rPr spc="30" dirty="0"/>
              <a:t>-</a:t>
            </a:r>
            <a:endParaRPr sz="14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7C7E81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-</a:t>
            </a:r>
            <a:fld id="{81D60167-4931-47E6-BA6A-407CBD079E47}" type="slidenum">
              <a:rPr sz="1400" spc="30" dirty="0"/>
              <a:t>‹N›</a:t>
            </a:fld>
            <a:r>
              <a:rPr spc="30" dirty="0"/>
              <a:t>-</a:t>
            </a:r>
            <a:endParaRPr sz="14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7C7E81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-</a:t>
            </a:r>
            <a:fld id="{81D60167-4931-47E6-BA6A-407CBD079E47}" type="slidenum">
              <a:rPr sz="1400" spc="30" dirty="0"/>
              <a:t>‹N›</a:t>
            </a:fld>
            <a:r>
              <a:rPr spc="30" dirty="0"/>
              <a:t>-</a:t>
            </a:r>
            <a:endParaRPr sz="14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7C7E81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-</a:t>
            </a:r>
            <a:fld id="{81D60167-4931-47E6-BA6A-407CBD079E47}" type="slidenum">
              <a:rPr sz="1400" spc="30" dirty="0"/>
              <a:t>‹N›</a:t>
            </a:fld>
            <a:r>
              <a:rPr spc="30" dirty="0"/>
              <a:t>-</a:t>
            </a:r>
            <a:endParaRPr sz="14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7C7E81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-</a:t>
            </a:r>
            <a:fld id="{81D60167-4931-47E6-BA6A-407CBD079E47}" type="slidenum">
              <a:rPr sz="1400" spc="30" dirty="0"/>
              <a:t>‹N›</a:t>
            </a:fld>
            <a:r>
              <a:rPr spc="30" dirty="0"/>
              <a:t>-</a:t>
            </a:r>
            <a:endParaRPr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662909" y="10437917"/>
            <a:ext cx="234314" cy="234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7C7E81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-</a:t>
            </a:r>
            <a:fld id="{81D60167-4931-47E6-BA6A-407CBD079E47}" type="slidenum">
              <a:rPr sz="1400" spc="30" dirty="0"/>
              <a:t>‹N›</a:t>
            </a:fld>
            <a:r>
              <a:rPr spc="30" dirty="0"/>
              <a:t>-</a:t>
            </a:r>
            <a:endParaRPr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9759" y="2382581"/>
            <a:ext cx="1952625" cy="7980680"/>
          </a:xfrm>
          <a:custGeom>
            <a:avLst/>
            <a:gdLst/>
            <a:ahLst/>
            <a:cxnLst/>
            <a:rect l="l" t="t" r="r" b="b"/>
            <a:pathLst>
              <a:path w="1952625" h="7980680">
                <a:moveTo>
                  <a:pt x="324002" y="0"/>
                </a:moveTo>
                <a:lnTo>
                  <a:pt x="136688" y="5062"/>
                </a:lnTo>
                <a:lnTo>
                  <a:pt x="40500" y="40500"/>
                </a:lnTo>
                <a:lnTo>
                  <a:pt x="5062" y="136688"/>
                </a:lnTo>
                <a:lnTo>
                  <a:pt x="0" y="324002"/>
                </a:lnTo>
                <a:lnTo>
                  <a:pt x="0" y="7656664"/>
                </a:lnTo>
                <a:lnTo>
                  <a:pt x="5062" y="7843971"/>
                </a:lnTo>
                <a:lnTo>
                  <a:pt x="40500" y="7940155"/>
                </a:lnTo>
                <a:lnTo>
                  <a:pt x="136688" y="7975592"/>
                </a:lnTo>
                <a:lnTo>
                  <a:pt x="324002" y="7980654"/>
                </a:lnTo>
                <a:lnTo>
                  <a:pt x="1628482" y="7980654"/>
                </a:lnTo>
                <a:lnTo>
                  <a:pt x="1815789" y="7975592"/>
                </a:lnTo>
                <a:lnTo>
                  <a:pt x="1911973" y="7940155"/>
                </a:lnTo>
                <a:lnTo>
                  <a:pt x="1947410" y="7843971"/>
                </a:lnTo>
                <a:lnTo>
                  <a:pt x="1952472" y="7656664"/>
                </a:lnTo>
                <a:lnTo>
                  <a:pt x="1952472" y="324002"/>
                </a:lnTo>
                <a:lnTo>
                  <a:pt x="1947410" y="136688"/>
                </a:lnTo>
                <a:lnTo>
                  <a:pt x="1911973" y="40500"/>
                </a:lnTo>
                <a:lnTo>
                  <a:pt x="1815789" y="506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B3A0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9020" y="186694"/>
            <a:ext cx="1972743" cy="196256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418207" y="2377818"/>
            <a:ext cx="4881245" cy="7978775"/>
            <a:chOff x="2418207" y="2377818"/>
            <a:chExt cx="4881245" cy="7978775"/>
          </a:xfrm>
        </p:grpSpPr>
        <p:sp>
          <p:nvSpPr>
            <p:cNvPr id="5" name="object 5"/>
            <p:cNvSpPr/>
            <p:nvPr/>
          </p:nvSpPr>
          <p:spPr>
            <a:xfrm>
              <a:off x="2479327" y="2382581"/>
              <a:ext cx="4815205" cy="7969250"/>
            </a:xfrm>
            <a:custGeom>
              <a:avLst/>
              <a:gdLst/>
              <a:ahLst/>
              <a:cxnLst/>
              <a:rect l="l" t="t" r="r" b="b"/>
              <a:pathLst>
                <a:path w="4815205" h="7969250">
                  <a:moveTo>
                    <a:pt x="324002" y="0"/>
                  </a:moveTo>
                  <a:lnTo>
                    <a:pt x="136688" y="5062"/>
                  </a:lnTo>
                  <a:lnTo>
                    <a:pt x="40500" y="40500"/>
                  </a:lnTo>
                  <a:lnTo>
                    <a:pt x="5062" y="136688"/>
                  </a:lnTo>
                  <a:lnTo>
                    <a:pt x="0" y="324002"/>
                  </a:lnTo>
                  <a:lnTo>
                    <a:pt x="0" y="7645171"/>
                  </a:lnTo>
                  <a:lnTo>
                    <a:pt x="5062" y="7832477"/>
                  </a:lnTo>
                  <a:lnTo>
                    <a:pt x="40500" y="7928662"/>
                  </a:lnTo>
                  <a:lnTo>
                    <a:pt x="136688" y="7964098"/>
                  </a:lnTo>
                  <a:lnTo>
                    <a:pt x="324002" y="7969161"/>
                  </a:lnTo>
                  <a:lnTo>
                    <a:pt x="4491024" y="7969161"/>
                  </a:lnTo>
                  <a:lnTo>
                    <a:pt x="4678338" y="7964098"/>
                  </a:lnTo>
                  <a:lnTo>
                    <a:pt x="4774526" y="7928662"/>
                  </a:lnTo>
                  <a:lnTo>
                    <a:pt x="4809964" y="7832477"/>
                  </a:lnTo>
                  <a:lnTo>
                    <a:pt x="4815027" y="7645171"/>
                  </a:lnTo>
                  <a:lnTo>
                    <a:pt x="4815027" y="324002"/>
                  </a:lnTo>
                  <a:lnTo>
                    <a:pt x="4809964" y="136688"/>
                  </a:lnTo>
                  <a:lnTo>
                    <a:pt x="4774526" y="40500"/>
                  </a:lnTo>
                  <a:lnTo>
                    <a:pt x="4678338" y="5062"/>
                  </a:lnTo>
                  <a:lnTo>
                    <a:pt x="4491024" y="0"/>
                  </a:lnTo>
                  <a:lnTo>
                    <a:pt x="324002" y="0"/>
                  </a:lnTo>
                  <a:close/>
                </a:path>
              </a:pathLst>
            </a:custGeom>
            <a:ln w="9525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72936" y="2384703"/>
              <a:ext cx="4815205" cy="344170"/>
            </a:xfrm>
            <a:custGeom>
              <a:avLst/>
              <a:gdLst/>
              <a:ahLst/>
              <a:cxnLst/>
              <a:rect l="l" t="t" r="r" b="b"/>
              <a:pathLst>
                <a:path w="4815205" h="344169">
                  <a:moveTo>
                    <a:pt x="4491024" y="0"/>
                  </a:moveTo>
                  <a:lnTo>
                    <a:pt x="324002" y="0"/>
                  </a:lnTo>
                  <a:lnTo>
                    <a:pt x="136688" y="5062"/>
                  </a:lnTo>
                  <a:lnTo>
                    <a:pt x="40500" y="40500"/>
                  </a:lnTo>
                  <a:lnTo>
                    <a:pt x="5062" y="136688"/>
                  </a:lnTo>
                  <a:lnTo>
                    <a:pt x="0" y="324002"/>
                  </a:lnTo>
                  <a:lnTo>
                    <a:pt x="0" y="344107"/>
                  </a:lnTo>
                  <a:lnTo>
                    <a:pt x="4815027" y="344107"/>
                  </a:lnTo>
                  <a:lnTo>
                    <a:pt x="4815027" y="324002"/>
                  </a:lnTo>
                  <a:lnTo>
                    <a:pt x="4809964" y="136688"/>
                  </a:lnTo>
                  <a:lnTo>
                    <a:pt x="4774526" y="40500"/>
                  </a:lnTo>
                  <a:lnTo>
                    <a:pt x="4678338" y="5062"/>
                  </a:lnTo>
                  <a:lnTo>
                    <a:pt x="4491024" y="0"/>
                  </a:lnTo>
                  <a:close/>
                </a:path>
              </a:pathLst>
            </a:custGeom>
            <a:solidFill>
              <a:srgbClr val="B3A0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1382" y="4167009"/>
              <a:ext cx="679424" cy="50481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421382" y="4083226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47545" y="6507911"/>
              <a:ext cx="653261" cy="61624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21382" y="6444726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21382" y="5106378"/>
              <a:ext cx="679424" cy="62844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21382" y="5055393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21382" y="2799727"/>
              <a:ext cx="679424" cy="67942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421382" y="2799727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311675" y="2382979"/>
            <a:ext cx="1952625" cy="346075"/>
          </a:xfrm>
          <a:custGeom>
            <a:avLst/>
            <a:gdLst/>
            <a:ahLst/>
            <a:cxnLst/>
            <a:rect l="l" t="t" r="r" b="b"/>
            <a:pathLst>
              <a:path w="1952625" h="346075">
                <a:moveTo>
                  <a:pt x="1628482" y="0"/>
                </a:moveTo>
                <a:lnTo>
                  <a:pt x="324002" y="0"/>
                </a:lnTo>
                <a:lnTo>
                  <a:pt x="136688" y="5062"/>
                </a:lnTo>
                <a:lnTo>
                  <a:pt x="40500" y="40500"/>
                </a:lnTo>
                <a:lnTo>
                  <a:pt x="5062" y="136688"/>
                </a:lnTo>
                <a:lnTo>
                  <a:pt x="0" y="324002"/>
                </a:lnTo>
                <a:lnTo>
                  <a:pt x="0" y="345831"/>
                </a:lnTo>
                <a:lnTo>
                  <a:pt x="1952472" y="345831"/>
                </a:lnTo>
                <a:lnTo>
                  <a:pt x="1952472" y="324002"/>
                </a:lnTo>
                <a:lnTo>
                  <a:pt x="1947410" y="136688"/>
                </a:lnTo>
                <a:lnTo>
                  <a:pt x="1911973" y="40500"/>
                </a:lnTo>
                <a:lnTo>
                  <a:pt x="1815789" y="5062"/>
                </a:lnTo>
                <a:lnTo>
                  <a:pt x="1628482" y="0"/>
                </a:lnTo>
                <a:close/>
              </a:path>
            </a:pathLst>
          </a:custGeom>
          <a:solidFill>
            <a:srgbClr val="B3A0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49587" y="2337682"/>
            <a:ext cx="1833880" cy="3257623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88595">
              <a:lnSpc>
                <a:spcPct val="100000"/>
              </a:lnSpc>
              <a:spcBef>
                <a:spcPts val="910"/>
              </a:spcBef>
            </a:pPr>
            <a:r>
              <a:rPr sz="1400" b="1" spc="55" dirty="0">
                <a:solidFill>
                  <a:srgbClr val="FFFFFF"/>
                </a:solidFill>
                <a:latin typeface="Cambria"/>
                <a:cs typeface="Cambria"/>
              </a:rPr>
              <a:t>PRESENTA</a:t>
            </a:r>
            <a:r>
              <a:rPr lang="it-IT" sz="1400" b="1" spc="55" dirty="0">
                <a:solidFill>
                  <a:srgbClr val="FFFFFF"/>
                </a:solidFill>
                <a:latin typeface="Cambria"/>
                <a:cs typeface="Cambria"/>
              </a:rPr>
              <a:t>CIÓN</a:t>
            </a:r>
            <a:endParaRPr sz="1400" dirty="0">
              <a:latin typeface="Cambria"/>
              <a:cs typeface="Cambria"/>
            </a:endParaRPr>
          </a:p>
          <a:p>
            <a:pPr marL="12700">
              <a:lnSpc>
                <a:spcPts val="1460"/>
              </a:lnSpc>
              <a:spcBef>
                <a:spcPts val="755"/>
              </a:spcBef>
            </a:pPr>
            <a:r>
              <a:rPr sz="1300" b="1" spc="45" dirty="0">
                <a:solidFill>
                  <a:srgbClr val="F48520"/>
                </a:solidFill>
                <a:latin typeface="Cambria"/>
                <a:cs typeface="Cambria"/>
              </a:rPr>
              <a:t>Info</a:t>
            </a:r>
            <a:endParaRPr sz="1300" dirty="0">
              <a:latin typeface="Cambria"/>
              <a:cs typeface="Cambria"/>
            </a:endParaRPr>
          </a:p>
          <a:p>
            <a:pPr marL="12700" marR="5715" algn="just">
              <a:lnSpc>
                <a:spcPct val="75000"/>
              </a:lnSpc>
              <a:spcBef>
                <a:spcPts val="200"/>
              </a:spcBef>
            </a:pP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Crema para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pieles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ultrasensibles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apta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condiciones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solares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intensas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y para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primeras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exposiciones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.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También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recomendado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para la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niños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, es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ideal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rostro y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senos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excelente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todo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cuerpo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. 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Enriquecido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con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aceites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altamente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nutritivos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protege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contra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radiaciones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UVA y UVB,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ayuda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a prevenir la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formación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arrugas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, mantiene la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aterciopelada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60" dirty="0" err="1">
                <a:solidFill>
                  <a:srgbClr val="7C7E81"/>
                </a:solidFill>
                <a:latin typeface="Cambria"/>
                <a:cs typeface="Cambria"/>
              </a:rPr>
              <a:t>elástica</a:t>
            </a:r>
            <a:r>
              <a:rPr lang="it-IT" sz="900" spc="6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</a:p>
          <a:p>
            <a:pPr marL="12700" marR="5715" algn="just">
              <a:lnSpc>
                <a:spcPct val="75000"/>
              </a:lnSpc>
              <a:spcBef>
                <a:spcPts val="200"/>
              </a:spcBef>
            </a:pPr>
            <a:r>
              <a:rPr sz="1300" b="1" spc="40" dirty="0" err="1">
                <a:solidFill>
                  <a:srgbClr val="F48520"/>
                </a:solidFill>
                <a:latin typeface="Cambria"/>
                <a:cs typeface="Cambria"/>
              </a:rPr>
              <a:t>Uso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ct val="75000"/>
              </a:lnSpc>
              <a:spcBef>
                <a:spcPts val="409"/>
              </a:spcBef>
            </a:pPr>
            <a:r>
              <a:rPr lang="it-IT" sz="1000" spc="60" dirty="0" err="1">
                <a:solidFill>
                  <a:srgbClr val="7C7E81"/>
                </a:solidFill>
                <a:latin typeface="Cambria"/>
                <a:cs typeface="Cambria"/>
              </a:rPr>
              <a:t>Antes</a:t>
            </a:r>
            <a:r>
              <a:rPr lang="it-IT" sz="1000" spc="60" dirty="0">
                <a:solidFill>
                  <a:srgbClr val="7C7E81"/>
                </a:solidFill>
                <a:latin typeface="Cambria"/>
                <a:cs typeface="Cambria"/>
              </a:rPr>
              <a:t> de cada </a:t>
            </a:r>
            <a:r>
              <a:rPr lang="it-IT" sz="1000" spc="60" dirty="0" err="1">
                <a:solidFill>
                  <a:srgbClr val="7C7E81"/>
                </a:solidFill>
                <a:latin typeface="Cambria"/>
                <a:cs typeface="Cambria"/>
              </a:rPr>
              <a:t>exposición</a:t>
            </a:r>
            <a:r>
              <a:rPr lang="it-IT" sz="1000" spc="60" dirty="0">
                <a:solidFill>
                  <a:srgbClr val="7C7E81"/>
                </a:solidFill>
                <a:latin typeface="Cambria"/>
                <a:cs typeface="Cambria"/>
              </a:rPr>
              <a:t> al sol, </a:t>
            </a:r>
            <a:r>
              <a:rPr lang="it-IT" sz="1000" spc="60" dirty="0" err="1">
                <a:solidFill>
                  <a:srgbClr val="7C7E81"/>
                </a:solidFill>
                <a:latin typeface="Cambria"/>
                <a:cs typeface="Cambria"/>
              </a:rPr>
              <a:t>aplique</a:t>
            </a:r>
            <a:r>
              <a:rPr lang="it-IT" sz="1000" spc="60" dirty="0">
                <a:solidFill>
                  <a:srgbClr val="7C7E81"/>
                </a:solidFill>
                <a:latin typeface="Cambria"/>
                <a:cs typeface="Cambria"/>
              </a:rPr>
              <a:t> la Crema generosamente por </a:t>
            </a:r>
            <a:r>
              <a:rPr lang="it-IT" sz="1000" spc="60" dirty="0" err="1">
                <a:solidFill>
                  <a:srgbClr val="7C7E81"/>
                </a:solidFill>
                <a:latin typeface="Cambria"/>
                <a:cs typeface="Cambria"/>
              </a:rPr>
              <a:t>todo</a:t>
            </a:r>
            <a:r>
              <a:rPr lang="it-IT" sz="10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7C7E81"/>
                </a:solidFill>
                <a:latin typeface="Cambria"/>
                <a:cs typeface="Cambria"/>
              </a:rPr>
              <a:t>cuerpo</a:t>
            </a:r>
            <a:r>
              <a:rPr lang="it-IT" sz="1000" spc="60" dirty="0">
                <a:solidFill>
                  <a:srgbClr val="7C7E81"/>
                </a:solidFill>
                <a:latin typeface="Cambria"/>
                <a:cs typeface="Cambria"/>
              </a:rPr>
              <a:t>. Es </a:t>
            </a:r>
            <a:r>
              <a:rPr lang="it-IT" sz="1000" spc="60" dirty="0" err="1">
                <a:solidFill>
                  <a:srgbClr val="7C7E81"/>
                </a:solidFill>
                <a:latin typeface="Cambria"/>
                <a:cs typeface="Cambria"/>
              </a:rPr>
              <a:t>aconsejable</a:t>
            </a:r>
            <a:r>
              <a:rPr lang="it-IT" sz="1000" spc="60" dirty="0">
                <a:solidFill>
                  <a:srgbClr val="7C7E81"/>
                </a:solidFill>
                <a:latin typeface="Cambria"/>
                <a:cs typeface="Cambria"/>
              </a:rPr>
              <a:t> renovar la </a:t>
            </a:r>
            <a:r>
              <a:rPr lang="it-IT" sz="1000" spc="60" dirty="0" err="1">
                <a:solidFill>
                  <a:srgbClr val="7C7E81"/>
                </a:solidFill>
                <a:latin typeface="Cambria"/>
                <a:cs typeface="Cambria"/>
              </a:rPr>
              <a:t>aplicación</a:t>
            </a:r>
            <a:r>
              <a:rPr lang="it-IT" sz="1000" spc="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7C7E81"/>
                </a:solidFill>
                <a:latin typeface="Cambria"/>
                <a:cs typeface="Cambria"/>
              </a:rPr>
              <a:t>después</a:t>
            </a:r>
            <a:r>
              <a:rPr lang="it-IT" sz="1000" spc="60" dirty="0">
                <a:solidFill>
                  <a:srgbClr val="7C7E81"/>
                </a:solidFill>
                <a:latin typeface="Cambria"/>
                <a:cs typeface="Cambria"/>
              </a:rPr>
              <a:t> de cada </a:t>
            </a:r>
            <a:r>
              <a:rPr lang="it-IT" sz="1000" spc="60" dirty="0" err="1">
                <a:solidFill>
                  <a:srgbClr val="7C7E81"/>
                </a:solidFill>
                <a:latin typeface="Cambria"/>
                <a:cs typeface="Cambria"/>
              </a:rPr>
              <a:t>baño</a:t>
            </a:r>
            <a:r>
              <a:rPr lang="it-IT" sz="1000" spc="6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spc="60" dirty="0" err="1">
                <a:solidFill>
                  <a:srgbClr val="7C7E81"/>
                </a:solidFill>
                <a:latin typeface="Cambria"/>
                <a:cs typeface="Cambria"/>
              </a:rPr>
              <a:t>ducha</a:t>
            </a:r>
            <a:r>
              <a:rPr lang="it-IT" sz="1000" spc="60" dirty="0">
                <a:solidFill>
                  <a:srgbClr val="7C7E81"/>
                </a:solidFill>
                <a:latin typeface="Cambria"/>
                <a:cs typeface="Cambria"/>
              </a:rPr>
              <a:t> y, en </a:t>
            </a:r>
            <a:r>
              <a:rPr lang="it-IT" sz="1000" spc="60" dirty="0" err="1">
                <a:solidFill>
                  <a:srgbClr val="7C7E81"/>
                </a:solidFill>
                <a:latin typeface="Cambria"/>
                <a:cs typeface="Cambria"/>
              </a:rPr>
              <a:t>cualquier</a:t>
            </a:r>
            <a:r>
              <a:rPr lang="it-IT" sz="1000" spc="60" dirty="0">
                <a:solidFill>
                  <a:srgbClr val="7C7E81"/>
                </a:solidFill>
                <a:latin typeface="Cambria"/>
                <a:cs typeface="Cambria"/>
              </a:rPr>
              <a:t> caso, a </a:t>
            </a:r>
            <a:r>
              <a:rPr lang="it-IT" sz="1000" spc="60" dirty="0" err="1">
                <a:solidFill>
                  <a:srgbClr val="7C7E81"/>
                </a:solidFill>
                <a:latin typeface="Cambria"/>
                <a:cs typeface="Cambria"/>
              </a:rPr>
              <a:t>menudo</a:t>
            </a:r>
            <a:r>
              <a:rPr lang="it-IT" sz="1000" spc="60" dirty="0">
                <a:solidFill>
                  <a:srgbClr val="7C7E81"/>
                </a:solidFill>
                <a:latin typeface="Cambria"/>
                <a:cs typeface="Cambria"/>
              </a:rPr>
              <a:t> a lo largo del </a:t>
            </a:r>
            <a:r>
              <a:rPr lang="it-IT" sz="1000" spc="60" dirty="0" err="1">
                <a:solidFill>
                  <a:srgbClr val="7C7E81"/>
                </a:solidFill>
                <a:latin typeface="Cambria"/>
                <a:cs typeface="Cambria"/>
              </a:rPr>
              <a:t>día</a:t>
            </a:r>
            <a:r>
              <a:rPr sz="1000" spc="6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00806" y="2403190"/>
            <a:ext cx="4080510" cy="5127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537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FFFFFF"/>
                </a:solidFill>
                <a:latin typeface="Cambria"/>
                <a:cs typeface="Cambria"/>
              </a:rPr>
              <a:t>FUN</a:t>
            </a:r>
            <a:r>
              <a:rPr lang="it-IT" sz="1400" b="1" spc="-10" dirty="0">
                <a:solidFill>
                  <a:srgbClr val="FFFFFF"/>
                </a:solidFill>
                <a:latin typeface="Cambria"/>
                <a:cs typeface="Cambria"/>
              </a:rPr>
              <a:t>CIONALIDAD</a:t>
            </a:r>
            <a:endParaRPr sz="1400" dirty="0">
              <a:latin typeface="Cambria"/>
              <a:cs typeface="Cambria"/>
            </a:endParaRPr>
          </a:p>
          <a:p>
            <a:pPr marL="12700">
              <a:lnSpc>
                <a:spcPts val="1100"/>
              </a:lnSpc>
              <a:spcBef>
                <a:spcPts val="975"/>
              </a:spcBef>
            </a:pPr>
            <a:r>
              <a:rPr lang="it-IT" sz="1000" b="1" dirty="0">
                <a:solidFill>
                  <a:srgbClr val="7C7E81"/>
                </a:solidFill>
                <a:latin typeface="Cambria"/>
                <a:cs typeface="Cambria"/>
              </a:rPr>
              <a:t>Manteca de Karité – NUTRITIVA</a:t>
            </a:r>
          </a:p>
          <a:p>
            <a:pPr marL="12700">
              <a:lnSpc>
                <a:spcPts val="1100"/>
              </a:lnSpc>
              <a:spcBef>
                <a:spcPts val="975"/>
              </a:spcBef>
            </a:pPr>
            <a:r>
              <a:rPr sz="1000" i="1" spc="60" dirty="0" err="1">
                <a:solidFill>
                  <a:srgbClr val="7C7E81"/>
                </a:solidFill>
                <a:latin typeface="Cambria"/>
                <a:cs typeface="Cambria"/>
              </a:rPr>
              <a:t>Butyrospermum</a:t>
            </a:r>
            <a:r>
              <a:rPr sz="1000" i="1" spc="24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dirty="0">
                <a:solidFill>
                  <a:srgbClr val="7C7E81"/>
                </a:solidFill>
                <a:latin typeface="Cambria"/>
                <a:cs typeface="Cambria"/>
              </a:rPr>
              <a:t>parkii</a:t>
            </a:r>
            <a:r>
              <a:rPr sz="1000" i="1" spc="2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dirty="0">
                <a:solidFill>
                  <a:srgbClr val="7C7E81"/>
                </a:solidFill>
                <a:latin typeface="Cambria"/>
                <a:cs typeface="Cambria"/>
              </a:rPr>
              <a:t>(Shea)</a:t>
            </a:r>
            <a:r>
              <a:rPr sz="1000" i="1" spc="2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-10" dirty="0">
                <a:solidFill>
                  <a:srgbClr val="7C7E81"/>
                </a:solidFill>
                <a:latin typeface="Cambria"/>
                <a:cs typeface="Cambria"/>
              </a:rPr>
              <a:t>Butter</a:t>
            </a:r>
            <a:endParaRPr sz="10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El karité es un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árbol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 gran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tamaño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procedente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África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central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cuyas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semillas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en forma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castaño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contienen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altas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cantidades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grasa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(manteca de karité)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muy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rica en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fracción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insaponificable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(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puede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alcanzar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15%). Esta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sustancia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indispensable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fundamental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para la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mejora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del tono y,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sobre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todo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de la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elasticidad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también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es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muy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rica en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Vitaminas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A, B, E y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F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; Por lo tanto, nutre y reduce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enrojecimiento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 la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demostrando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ser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aliado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perfecto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pieles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delicadas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particularmente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sensibles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endParaRPr lang="it-IT" sz="1000" b="1" dirty="0">
              <a:solidFill>
                <a:srgbClr val="7C7E81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1000" b="1" dirty="0">
                <a:solidFill>
                  <a:srgbClr val="7C7E81"/>
                </a:solidFill>
                <a:latin typeface="Cambria"/>
                <a:cs typeface="Cambria"/>
              </a:rPr>
              <a:t>Burro al Cacao</a:t>
            </a:r>
            <a:r>
              <a:rPr sz="1000" b="1" dirty="0">
                <a:solidFill>
                  <a:srgbClr val="7C7E81"/>
                </a:solidFill>
                <a:latin typeface="Cambria"/>
                <a:cs typeface="Cambria"/>
              </a:rPr>
              <a:t>-</a:t>
            </a:r>
            <a:r>
              <a:rPr sz="1000" b="1" spc="10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b="1" spc="40" dirty="0">
                <a:solidFill>
                  <a:srgbClr val="BBA58F"/>
                </a:solidFill>
                <a:latin typeface="Cambria"/>
                <a:cs typeface="Cambria"/>
              </a:rPr>
              <a:t>EMOLIENTE</a:t>
            </a:r>
            <a:endParaRPr sz="1000" dirty="0">
              <a:latin typeface="Cambria"/>
              <a:cs typeface="Cambria"/>
            </a:endParaRPr>
          </a:p>
          <a:p>
            <a:pPr marL="12700" algn="just">
              <a:lnSpc>
                <a:spcPts val="1000"/>
              </a:lnSpc>
            </a:pPr>
            <a:r>
              <a:rPr sz="1000" i="1" spc="20" dirty="0">
                <a:solidFill>
                  <a:srgbClr val="7C7E81"/>
                </a:solidFill>
                <a:latin typeface="Cambria"/>
                <a:cs typeface="Cambria"/>
              </a:rPr>
              <a:t>Theobroma</a:t>
            </a:r>
            <a:r>
              <a:rPr sz="1000" i="1" spc="1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55" dirty="0">
                <a:solidFill>
                  <a:srgbClr val="7C7E81"/>
                </a:solidFill>
                <a:latin typeface="Cambria"/>
                <a:cs typeface="Cambria"/>
              </a:rPr>
              <a:t>cacao</a:t>
            </a:r>
            <a:r>
              <a:rPr sz="1000" i="1" spc="15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20" dirty="0">
                <a:solidFill>
                  <a:srgbClr val="7C7E81"/>
                </a:solidFill>
                <a:latin typeface="Cambria"/>
                <a:cs typeface="Cambria"/>
              </a:rPr>
              <a:t>(Cocoa)</a:t>
            </a:r>
            <a:r>
              <a:rPr sz="1000" i="1" spc="1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95" dirty="0">
                <a:solidFill>
                  <a:srgbClr val="7C7E81"/>
                </a:solidFill>
                <a:latin typeface="Cambria"/>
                <a:cs typeface="Cambria"/>
              </a:rPr>
              <a:t>Seed</a:t>
            </a:r>
            <a:r>
              <a:rPr sz="1000" i="1" spc="15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-10" dirty="0">
                <a:solidFill>
                  <a:srgbClr val="7C7E81"/>
                </a:solidFill>
                <a:latin typeface="Cambria"/>
                <a:cs typeface="Cambria"/>
              </a:rPr>
              <a:t>Butter</a:t>
            </a:r>
            <a:endParaRPr sz="10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Del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árbol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exótico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además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del cacao, se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extrae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la manteca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correspondiente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semillas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. Rica en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ácidos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oleico,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esteárico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palmítico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, con una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pequeña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cantidad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ácido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linoleico y una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apreciable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fracción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insaponificable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, es una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mantequilla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muy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apreciada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deja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del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cuerpo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deliciosamente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suave.</a:t>
            </a: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endParaRPr lang="it-IT" sz="1000" spc="10" dirty="0">
              <a:solidFill>
                <a:srgbClr val="7C7E81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1000" b="1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1000" b="1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b="1" dirty="0" err="1">
                <a:solidFill>
                  <a:srgbClr val="7C7E81"/>
                </a:solidFill>
                <a:latin typeface="Cambria"/>
                <a:cs typeface="Cambria"/>
              </a:rPr>
              <a:t>Sésamo</a:t>
            </a:r>
            <a:r>
              <a:rPr sz="1000" b="1" dirty="0">
                <a:solidFill>
                  <a:srgbClr val="7C7E81"/>
                </a:solidFill>
                <a:latin typeface="Cambria"/>
                <a:cs typeface="Cambria"/>
              </a:rPr>
              <a:t>-</a:t>
            </a:r>
            <a:r>
              <a:rPr sz="1000" b="1" spc="2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b="1" spc="70" dirty="0">
                <a:solidFill>
                  <a:srgbClr val="BBA58F"/>
                </a:solidFill>
                <a:latin typeface="Cambria"/>
                <a:cs typeface="Cambria"/>
              </a:rPr>
              <a:t>ELASTIFICADOR</a:t>
            </a:r>
            <a:endParaRPr sz="1000" dirty="0">
              <a:latin typeface="Cambria"/>
              <a:cs typeface="Cambria"/>
            </a:endParaRPr>
          </a:p>
          <a:p>
            <a:pPr marL="12700" algn="just">
              <a:lnSpc>
                <a:spcPts val="1000"/>
              </a:lnSpc>
            </a:pPr>
            <a:r>
              <a:rPr sz="1000" i="1" spc="100" dirty="0">
                <a:solidFill>
                  <a:srgbClr val="7C7E81"/>
                </a:solidFill>
                <a:latin typeface="Cambria"/>
                <a:cs typeface="Cambria"/>
              </a:rPr>
              <a:t>Sesamum</a:t>
            </a:r>
            <a:r>
              <a:rPr sz="1000" i="1" spc="9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55" dirty="0">
                <a:solidFill>
                  <a:srgbClr val="7C7E81"/>
                </a:solidFill>
                <a:latin typeface="Cambria"/>
                <a:cs typeface="Cambria"/>
              </a:rPr>
              <a:t>indicum</a:t>
            </a:r>
            <a:r>
              <a:rPr sz="1000" i="1" spc="9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50" dirty="0">
                <a:solidFill>
                  <a:srgbClr val="7C7E81"/>
                </a:solidFill>
                <a:latin typeface="Cambria"/>
                <a:cs typeface="Cambria"/>
              </a:rPr>
              <a:t>(Sesame)</a:t>
            </a:r>
            <a:r>
              <a:rPr sz="1000" i="1" spc="1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95" dirty="0">
                <a:solidFill>
                  <a:srgbClr val="7C7E81"/>
                </a:solidFill>
                <a:latin typeface="Cambria"/>
                <a:cs typeface="Cambria"/>
              </a:rPr>
              <a:t>Seed </a:t>
            </a:r>
            <a:r>
              <a:rPr sz="1000" i="1" spc="25" dirty="0">
                <a:solidFill>
                  <a:srgbClr val="7C7E81"/>
                </a:solidFill>
                <a:latin typeface="Cambria"/>
                <a:cs typeface="Cambria"/>
              </a:rPr>
              <a:t>Oil</a:t>
            </a:r>
            <a:endParaRPr sz="10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El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sésamo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es una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planta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herbácea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cultivada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por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sus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semillas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con un alto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contenido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en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lípidos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(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triglicéridos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en su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mayoría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en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predominan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ácido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oleico y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ácido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linoleico en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dosis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casi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iguales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). En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campo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cosmético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se considera un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excelente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: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gracias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a su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buena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proporción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fracción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insaponificable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(en la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predominan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fitoesteles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sésamo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sesamolina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sesamol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) y lecitina, resulta ser una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excelente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sustancia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funcional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cuando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se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incluye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en este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protector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solar,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ayuda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realizar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una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buena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acción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emoliente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nutritiva y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elastizante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endParaRPr lang="it-IT" sz="1000" dirty="0">
              <a:solidFill>
                <a:srgbClr val="7C7E81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1000" b="1" spc="65" dirty="0" err="1">
                <a:solidFill>
                  <a:srgbClr val="7C7E81"/>
                </a:solidFill>
                <a:latin typeface="Cambria"/>
                <a:cs typeface="Cambria"/>
              </a:rPr>
              <a:t>Extracto</a:t>
            </a:r>
            <a:r>
              <a:rPr lang="it-IT" sz="1000" b="1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b="1" spc="65" dirty="0" err="1">
                <a:solidFill>
                  <a:srgbClr val="7C7E81"/>
                </a:solidFill>
                <a:latin typeface="Cambria"/>
                <a:cs typeface="Cambria"/>
              </a:rPr>
              <a:t>aceitoso</a:t>
            </a:r>
            <a:r>
              <a:rPr lang="it-IT" sz="1000" b="1" spc="65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b="1" spc="65" dirty="0" err="1">
                <a:solidFill>
                  <a:srgbClr val="7C7E81"/>
                </a:solidFill>
                <a:latin typeface="Cambria"/>
                <a:cs typeface="Cambria"/>
              </a:rPr>
              <a:t>zanahoria</a:t>
            </a:r>
            <a:r>
              <a:rPr sz="1000" b="1" dirty="0">
                <a:solidFill>
                  <a:srgbClr val="7C7E81"/>
                </a:solidFill>
                <a:latin typeface="Cambria"/>
                <a:cs typeface="Cambria"/>
              </a:rPr>
              <a:t>-</a:t>
            </a:r>
            <a:r>
              <a:rPr sz="1000" b="1" spc="2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b="1" spc="80" dirty="0">
                <a:solidFill>
                  <a:srgbClr val="BBA58F"/>
                </a:solidFill>
                <a:latin typeface="Cambria"/>
                <a:cs typeface="Cambria"/>
              </a:rPr>
              <a:t>EMOLLIENTE</a:t>
            </a:r>
            <a:endParaRPr sz="1000" dirty="0">
              <a:latin typeface="Cambria"/>
              <a:cs typeface="Cambria"/>
            </a:endParaRPr>
          </a:p>
          <a:p>
            <a:pPr marL="12700" algn="just">
              <a:lnSpc>
                <a:spcPts val="1000"/>
              </a:lnSpc>
            </a:pPr>
            <a:r>
              <a:rPr sz="1000" i="1" spc="85" dirty="0">
                <a:solidFill>
                  <a:srgbClr val="7C7E81"/>
                </a:solidFill>
                <a:latin typeface="Cambria"/>
                <a:cs typeface="Cambria"/>
              </a:rPr>
              <a:t>Daucus</a:t>
            </a:r>
            <a:r>
              <a:rPr sz="1000" i="1" spc="13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dirty="0">
                <a:solidFill>
                  <a:srgbClr val="7C7E81"/>
                </a:solidFill>
                <a:latin typeface="Cambria"/>
                <a:cs typeface="Cambria"/>
              </a:rPr>
              <a:t>carota</a:t>
            </a:r>
            <a:r>
              <a:rPr sz="1000" i="1" spc="13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60" dirty="0">
                <a:solidFill>
                  <a:srgbClr val="7C7E81"/>
                </a:solidFill>
                <a:latin typeface="Cambria"/>
                <a:cs typeface="Cambria"/>
              </a:rPr>
              <a:t>sativa</a:t>
            </a:r>
            <a:r>
              <a:rPr sz="1000" i="1" spc="14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dirty="0">
                <a:solidFill>
                  <a:srgbClr val="7C7E81"/>
                </a:solidFill>
                <a:latin typeface="Cambria"/>
                <a:cs typeface="Cambria"/>
              </a:rPr>
              <a:t>(Carrot)</a:t>
            </a:r>
            <a:r>
              <a:rPr sz="1000" i="1" spc="14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95" dirty="0">
                <a:solidFill>
                  <a:srgbClr val="7C7E81"/>
                </a:solidFill>
                <a:latin typeface="Cambria"/>
                <a:cs typeface="Cambria"/>
              </a:rPr>
              <a:t>Seed</a:t>
            </a:r>
            <a:r>
              <a:rPr sz="1000" i="1" spc="13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25" dirty="0">
                <a:solidFill>
                  <a:srgbClr val="7C7E81"/>
                </a:solidFill>
                <a:latin typeface="Cambria"/>
                <a:cs typeface="Cambria"/>
              </a:rPr>
              <a:t>Oil</a:t>
            </a:r>
            <a:endParaRPr sz="10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La nota de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apiácea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debe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hermoso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rojo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anaranjado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de su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raíz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al alto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porcentaje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betacaroteno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, un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hidrocarburo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terpénico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conocido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como provitamina A,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puede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dar a la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un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cálido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tono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ámbar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8619" y="330209"/>
            <a:ext cx="2261408" cy="273785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311593" y="564204"/>
            <a:ext cx="22383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7C7E81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7C7E81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7C7E81"/>
                </a:solidFill>
                <a:latin typeface="Cambria"/>
                <a:cs typeface="Cambria"/>
              </a:rPr>
              <a:t> - </a:t>
            </a:r>
            <a:r>
              <a:rPr lang="it-IT" sz="1200" spc="95" dirty="0" err="1">
                <a:solidFill>
                  <a:srgbClr val="7C7E81"/>
                </a:solidFill>
                <a:latin typeface="Cambria"/>
                <a:cs typeface="Cambria"/>
              </a:rPr>
              <a:t>comercial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0478" y="823155"/>
            <a:ext cx="3154045" cy="1509516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ct val="73300"/>
              </a:lnSpc>
              <a:spcBef>
                <a:spcPts val="585"/>
              </a:spcBef>
            </a:pPr>
            <a:r>
              <a:rPr lang="it-IT" sz="1500" b="1" spc="55" dirty="0" err="1">
                <a:solidFill>
                  <a:srgbClr val="F48520"/>
                </a:solidFill>
                <a:latin typeface="Cambria"/>
                <a:cs typeface="Cambria"/>
              </a:rPr>
              <a:t>Protector</a:t>
            </a:r>
            <a:r>
              <a:rPr lang="it-IT" sz="1500" b="1" spc="55" dirty="0">
                <a:solidFill>
                  <a:srgbClr val="F48520"/>
                </a:solidFill>
                <a:latin typeface="Cambria"/>
                <a:cs typeface="Cambria"/>
              </a:rPr>
              <a:t> Solar con </a:t>
            </a:r>
            <a:r>
              <a:rPr lang="it-IT" sz="1500" b="1" spc="55" dirty="0" err="1">
                <a:solidFill>
                  <a:srgbClr val="F48520"/>
                </a:solidFill>
                <a:latin typeface="Cambria"/>
                <a:cs typeface="Cambria"/>
              </a:rPr>
              <a:t>Zanahoria</a:t>
            </a:r>
            <a:r>
              <a:rPr lang="it-IT" sz="1500" b="1" spc="55" dirty="0">
                <a:solidFill>
                  <a:srgbClr val="F48520"/>
                </a:solidFill>
                <a:latin typeface="Cambria"/>
                <a:cs typeface="Cambria"/>
              </a:rPr>
              <a:t>, </a:t>
            </a:r>
            <a:r>
              <a:rPr lang="it-IT" sz="1500" b="1" spc="55" dirty="0" err="1">
                <a:solidFill>
                  <a:srgbClr val="F48520"/>
                </a:solidFill>
                <a:latin typeface="Cambria"/>
                <a:cs typeface="Cambria"/>
              </a:rPr>
              <a:t>Sésamo</a:t>
            </a:r>
            <a:r>
              <a:rPr lang="it-IT" sz="1500" b="1" spc="55" dirty="0">
                <a:solidFill>
                  <a:srgbClr val="F48520"/>
                </a:solidFill>
                <a:latin typeface="Cambria"/>
                <a:cs typeface="Cambria"/>
              </a:rPr>
              <a:t> y Karité
Alta </a:t>
            </a:r>
            <a:r>
              <a:rPr lang="it-IT" sz="1500" b="1" spc="55" dirty="0" err="1">
                <a:solidFill>
                  <a:srgbClr val="F48520"/>
                </a:solidFill>
                <a:latin typeface="Cambria"/>
                <a:cs typeface="Cambria"/>
              </a:rPr>
              <a:t>protección</a:t>
            </a:r>
            <a:r>
              <a:rPr lang="it-IT" sz="1500" b="1" spc="55" dirty="0">
                <a:solidFill>
                  <a:srgbClr val="F48520"/>
                </a:solidFill>
                <a:latin typeface="Cambria"/>
                <a:cs typeface="Cambria"/>
              </a:rPr>
              <a:t> para </a:t>
            </a:r>
            <a:r>
              <a:rPr lang="it-IT" sz="1500" b="1" spc="55" dirty="0" err="1">
                <a:solidFill>
                  <a:srgbClr val="F48520"/>
                </a:solidFill>
                <a:latin typeface="Cambria"/>
                <a:cs typeface="Cambria"/>
              </a:rPr>
              <a:t>pieles</a:t>
            </a:r>
            <a:r>
              <a:rPr lang="it-IT" sz="1500" b="1" spc="55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r>
              <a:rPr lang="it-IT" sz="1500" b="1" spc="55" dirty="0" err="1">
                <a:solidFill>
                  <a:srgbClr val="F48520"/>
                </a:solidFill>
                <a:latin typeface="Cambria"/>
                <a:cs typeface="Cambria"/>
              </a:rPr>
              <a:t>ultrasensibles</a:t>
            </a:r>
            <a:r>
              <a:rPr lang="it-IT" sz="1500" b="1" spc="55" dirty="0">
                <a:solidFill>
                  <a:srgbClr val="F48520"/>
                </a:solidFill>
                <a:latin typeface="Cambria"/>
                <a:cs typeface="Cambria"/>
              </a:rPr>
              <a:t>
Resistente al </a:t>
            </a:r>
            <a:r>
              <a:rPr lang="it-IT" sz="1500" b="1" spc="55" dirty="0" err="1">
                <a:solidFill>
                  <a:srgbClr val="F48520"/>
                </a:solidFill>
                <a:latin typeface="Cambria"/>
                <a:cs typeface="Cambria"/>
              </a:rPr>
              <a:t>agua</a:t>
            </a:r>
            <a:endParaRPr lang="it-IT" sz="1500" b="1" spc="55" dirty="0">
              <a:solidFill>
                <a:srgbClr val="F48520"/>
              </a:solidFill>
              <a:latin typeface="Cambria"/>
              <a:cs typeface="Cambria"/>
            </a:endParaRPr>
          </a:p>
          <a:p>
            <a:pPr marL="12700" marR="5080">
              <a:lnSpc>
                <a:spcPct val="73300"/>
              </a:lnSpc>
              <a:spcBef>
                <a:spcPts val="585"/>
              </a:spcBef>
            </a:pPr>
            <a:r>
              <a:rPr sz="1000" spc="95" dirty="0">
                <a:solidFill>
                  <a:srgbClr val="F48520"/>
                </a:solidFill>
                <a:latin typeface="Cambria"/>
                <a:cs typeface="Cambria"/>
              </a:rPr>
              <a:t>CP:</a:t>
            </a:r>
            <a:r>
              <a:rPr sz="1000" spc="105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F48520"/>
                </a:solidFill>
                <a:latin typeface="Cambria"/>
                <a:cs typeface="Cambria"/>
              </a:rPr>
              <a:t>086.216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lang="it-IT" sz="1200" b="1" spc="85" dirty="0">
                <a:solidFill>
                  <a:srgbClr val="F48520"/>
                </a:solidFill>
                <a:latin typeface="Cambria"/>
                <a:cs typeface="Cambria"/>
              </a:rPr>
              <a:t>PARA TODO TIPO DE PIELES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27756" y="1416560"/>
            <a:ext cx="9667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5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F48520"/>
                </a:solidFill>
                <a:latin typeface="Cambria"/>
                <a:cs typeface="Cambria"/>
              </a:rPr>
              <a:t>Linea</a:t>
            </a:r>
            <a:endParaRPr sz="1400" dirty="0">
              <a:latin typeface="Cambria"/>
              <a:cs typeface="Cambria"/>
            </a:endParaRPr>
          </a:p>
          <a:p>
            <a:pPr marL="12700" marR="5080">
              <a:lnSpc>
                <a:spcPct val="78500"/>
              </a:lnSpc>
              <a:spcBef>
                <a:spcPts val="180"/>
              </a:spcBef>
            </a:pPr>
            <a:r>
              <a:rPr lang="it-IT" sz="1400" b="1" dirty="0">
                <a:solidFill>
                  <a:srgbClr val="F48520"/>
                </a:solidFill>
                <a:latin typeface="Cambria"/>
                <a:cs typeface="Cambria"/>
              </a:rPr>
              <a:t>Sol y al aire libre</a:t>
            </a:r>
            <a:endParaRPr sz="1400" dirty="0">
              <a:latin typeface="Cambria"/>
              <a:cs typeface="Cambri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418207" y="7248218"/>
            <a:ext cx="685800" cy="1939925"/>
            <a:chOff x="2418207" y="7248218"/>
            <a:chExt cx="685800" cy="1939925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21382" y="7251393"/>
              <a:ext cx="679424" cy="67942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421382" y="7251393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21382" y="8514385"/>
              <a:ext cx="679424" cy="67024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421382" y="850520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132588" y="7543253"/>
            <a:ext cx="4080510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100"/>
              </a:lnSpc>
              <a:spcBef>
                <a:spcPts val="100"/>
              </a:spcBef>
            </a:pPr>
            <a:r>
              <a:rPr lang="it-IT" sz="1000" b="1" spc="30" dirty="0" err="1">
                <a:solidFill>
                  <a:srgbClr val="7C7E81"/>
                </a:solidFill>
                <a:latin typeface="Cambria"/>
                <a:cs typeface="Cambria"/>
              </a:rPr>
              <a:t>Insaponificables</a:t>
            </a:r>
            <a:r>
              <a:rPr lang="it-IT" sz="1000" b="1" spc="30" dirty="0">
                <a:solidFill>
                  <a:srgbClr val="7C7E81"/>
                </a:solidFill>
                <a:latin typeface="Cambria"/>
                <a:cs typeface="Cambria"/>
              </a:rPr>
              <a:t> del </a:t>
            </a:r>
            <a:r>
              <a:rPr lang="it-IT" sz="1000" b="1" spc="30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1000" b="1" spc="30" dirty="0">
                <a:solidFill>
                  <a:srgbClr val="7C7E81"/>
                </a:solidFill>
                <a:latin typeface="Cambria"/>
                <a:cs typeface="Cambria"/>
              </a:rPr>
              <a:t> de Oliva</a:t>
            </a:r>
            <a:r>
              <a:rPr sz="1000" b="1" spc="30" dirty="0">
                <a:solidFill>
                  <a:srgbClr val="7C7E81"/>
                </a:solidFill>
                <a:latin typeface="Cambria"/>
                <a:cs typeface="Cambria"/>
              </a:rPr>
              <a:t>-</a:t>
            </a:r>
            <a:r>
              <a:rPr sz="1000" b="1" spc="2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b="1" spc="55" dirty="0">
                <a:solidFill>
                  <a:srgbClr val="BBA58F"/>
                </a:solidFill>
                <a:latin typeface="Cambria"/>
                <a:cs typeface="Cambria"/>
              </a:rPr>
              <a:t>LENITIVA</a:t>
            </a:r>
            <a:endParaRPr sz="1000" dirty="0">
              <a:latin typeface="Cambria"/>
              <a:cs typeface="Cambria"/>
            </a:endParaRPr>
          </a:p>
          <a:p>
            <a:pPr marL="12700" algn="just">
              <a:lnSpc>
                <a:spcPts val="1000"/>
              </a:lnSpc>
            </a:pPr>
            <a:r>
              <a:rPr sz="1000" i="1" spc="75" dirty="0">
                <a:solidFill>
                  <a:srgbClr val="7C7E81"/>
                </a:solidFill>
                <a:latin typeface="Cambria"/>
                <a:cs typeface="Cambria"/>
              </a:rPr>
              <a:t>Olea</a:t>
            </a:r>
            <a:r>
              <a:rPr sz="1000" i="1" spc="1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60" dirty="0">
                <a:solidFill>
                  <a:srgbClr val="7C7E81"/>
                </a:solidFill>
                <a:latin typeface="Cambria"/>
                <a:cs typeface="Cambria"/>
              </a:rPr>
              <a:t>europaea</a:t>
            </a:r>
            <a:r>
              <a:rPr sz="1000" i="1" spc="10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dirty="0">
                <a:solidFill>
                  <a:srgbClr val="7C7E81"/>
                </a:solidFill>
                <a:latin typeface="Cambria"/>
                <a:cs typeface="Cambria"/>
              </a:rPr>
              <a:t>(Olive)</a:t>
            </a:r>
            <a:r>
              <a:rPr sz="1000" i="1" spc="1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50" dirty="0">
                <a:solidFill>
                  <a:srgbClr val="7C7E81"/>
                </a:solidFill>
                <a:latin typeface="Cambria"/>
                <a:cs typeface="Cambria"/>
              </a:rPr>
              <a:t>Oil</a:t>
            </a:r>
            <a:r>
              <a:rPr sz="1000" i="1" spc="1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60" dirty="0">
                <a:solidFill>
                  <a:srgbClr val="7C7E81"/>
                </a:solidFill>
                <a:latin typeface="Cambria"/>
                <a:cs typeface="Cambria"/>
              </a:rPr>
              <a:t>Unsaponifiables</a:t>
            </a:r>
            <a:endParaRPr sz="10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Procedente del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fruto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del olivo,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insaponificable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rico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en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escualeno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vegetal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tocoferoles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carotenos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, es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conocido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en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campo de la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cosmética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por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sus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conocidas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propiedades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calmantes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suavizantes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restauradoras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del sebo. Se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utiliza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especialmente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en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tratamiento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de la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seca y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deshidratada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porque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protege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bien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rayos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solares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.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Debido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a su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capacidad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estimular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fibroblastos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, tiene una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valiosa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acción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preventiva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sobre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arrugas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y la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flacidez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de la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endParaRPr lang="it-IT" sz="1000" b="1" spc="10" dirty="0">
              <a:solidFill>
                <a:srgbClr val="7C7E81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1000" b="1" spc="60" dirty="0" err="1">
                <a:solidFill>
                  <a:srgbClr val="7C7E81"/>
                </a:solidFill>
                <a:latin typeface="Cambria"/>
                <a:cs typeface="Cambria"/>
              </a:rPr>
              <a:t>Ésteres</a:t>
            </a:r>
            <a:r>
              <a:rPr lang="it-IT" sz="1000" b="1" spc="60" dirty="0">
                <a:solidFill>
                  <a:srgbClr val="7C7E81"/>
                </a:solidFill>
                <a:latin typeface="Cambria"/>
                <a:cs typeface="Cambria"/>
              </a:rPr>
              <a:t> de cera</a:t>
            </a:r>
            <a:r>
              <a:rPr sz="1000" b="1" spc="70" dirty="0">
                <a:solidFill>
                  <a:srgbClr val="7C7E81"/>
                </a:solidFill>
                <a:latin typeface="Cambria"/>
                <a:cs typeface="Cambria"/>
              </a:rPr>
              <a:t>Jojoba</a:t>
            </a:r>
            <a:r>
              <a:rPr sz="1000" b="1" spc="2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b="1" dirty="0">
                <a:solidFill>
                  <a:srgbClr val="7C7E81"/>
                </a:solidFill>
                <a:latin typeface="Cambria"/>
                <a:cs typeface="Cambria"/>
              </a:rPr>
              <a:t>–</a:t>
            </a:r>
            <a:r>
              <a:rPr sz="1000" b="1" spc="2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b="1" spc="60" dirty="0">
                <a:solidFill>
                  <a:srgbClr val="BBA58F"/>
                </a:solidFill>
                <a:latin typeface="Cambria"/>
                <a:cs typeface="Cambria"/>
              </a:rPr>
              <a:t>PROTECTORA</a:t>
            </a: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sz="1000" i="1" spc="75" dirty="0">
                <a:solidFill>
                  <a:srgbClr val="7C7E81"/>
                </a:solidFill>
                <a:latin typeface="Cambria"/>
                <a:cs typeface="Cambria"/>
              </a:rPr>
              <a:t>Hydrolyzed</a:t>
            </a:r>
            <a:r>
              <a:rPr sz="1000" i="1" spc="9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75" dirty="0">
                <a:solidFill>
                  <a:srgbClr val="7C7E81"/>
                </a:solidFill>
                <a:latin typeface="Cambria"/>
                <a:cs typeface="Cambria"/>
              </a:rPr>
              <a:t>Jojoba</a:t>
            </a:r>
            <a:r>
              <a:rPr sz="1000" i="1" spc="9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i="1" spc="65" dirty="0">
                <a:solidFill>
                  <a:srgbClr val="7C7E81"/>
                </a:solidFill>
                <a:latin typeface="Cambria"/>
                <a:cs typeface="Cambria"/>
              </a:rPr>
              <a:t>Esters</a:t>
            </a:r>
            <a:endParaRPr sz="10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La droga de jojoba consiste en la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semilla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, rica en una cera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líquida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compuesta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ácidos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grasos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alcoholes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insaturados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cadena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larga. El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, de color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amarillo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y con un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olor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agradable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debidamente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procesado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, da un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líquido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viscoso con una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consistencia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cerosa y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translúcida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, con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fuertes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propiedades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filmógenas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. Esta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peculiaridad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se ha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aprovechado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caracterizar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protector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solar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cuando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se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aplica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en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cuerpo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, es resistente al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agua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defendiendo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de la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sequedad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causada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por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viento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 sol y la </a:t>
            </a:r>
            <a:r>
              <a:rPr lang="it-IT" sz="1000" spc="65" dirty="0" err="1">
                <a:solidFill>
                  <a:srgbClr val="7C7E81"/>
                </a:solidFill>
                <a:latin typeface="Cambria"/>
                <a:cs typeface="Cambria"/>
              </a:rPr>
              <a:t>sal</a:t>
            </a:r>
            <a:r>
              <a:rPr lang="it-IT" sz="1000" spc="65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-</a:t>
            </a:r>
            <a:fld id="{81D60167-4931-47E6-BA6A-407CBD079E47}" type="slidenum">
              <a:rPr sz="1400" spc="30" dirty="0"/>
              <a:t>1</a:t>
            </a:fld>
            <a:r>
              <a:rPr spc="30" dirty="0"/>
              <a:t>-</a:t>
            </a:r>
            <a:endParaRPr sz="1400"/>
          </a:p>
        </p:txBody>
      </p:sp>
      <p:sp>
        <p:nvSpPr>
          <p:cNvPr id="28" name="object 28"/>
          <p:cNvSpPr txBox="1"/>
          <p:nvPr/>
        </p:nvSpPr>
        <p:spPr>
          <a:xfrm>
            <a:off x="349587" y="5641907"/>
            <a:ext cx="1889760" cy="17953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515"/>
              </a:lnSpc>
              <a:spcBef>
                <a:spcPts val="100"/>
              </a:spcBef>
            </a:pPr>
            <a:r>
              <a:rPr lang="it-IT" sz="1300" b="1" spc="45" dirty="0" err="1">
                <a:solidFill>
                  <a:srgbClr val="F48520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F48520"/>
                </a:solidFill>
                <a:latin typeface="Cambria"/>
                <a:cs typeface="Cambria"/>
              </a:rPr>
              <a:t>Relacionadas</a:t>
            </a:r>
            <a:endParaRPr lang="it-IT" sz="1300" b="1" spc="45" dirty="0">
              <a:solidFill>
                <a:srgbClr val="F48520"/>
              </a:solidFill>
              <a:latin typeface="Cambria"/>
              <a:cs typeface="Cambria"/>
            </a:endParaRPr>
          </a:p>
          <a:p>
            <a:pPr marL="12700" algn="just">
              <a:lnSpc>
                <a:spcPts val="1515"/>
              </a:lnSpc>
              <a:spcBef>
                <a:spcPts val="100"/>
              </a:spcBef>
            </a:pP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Soleombra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Gel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Ducha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después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del sol, Aloe Vera y Macadamia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Protector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solar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facial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SPF 25</a:t>
            </a:r>
            <a:endParaRPr lang="it-IT" sz="1300" b="1" spc="-35" dirty="0">
              <a:solidFill>
                <a:srgbClr val="F48520"/>
              </a:solidFill>
              <a:latin typeface="Cambria"/>
              <a:cs typeface="Cambria"/>
            </a:endParaRPr>
          </a:p>
          <a:p>
            <a:pPr marL="12700" algn="just">
              <a:lnSpc>
                <a:spcPts val="1425"/>
              </a:lnSpc>
              <a:spcBef>
                <a:spcPts val="220"/>
              </a:spcBef>
            </a:pPr>
            <a:r>
              <a:rPr sz="1300" b="1" spc="-35" dirty="0" err="1">
                <a:solidFill>
                  <a:srgbClr val="F48520"/>
                </a:solidFill>
                <a:latin typeface="Cambria"/>
                <a:cs typeface="Cambria"/>
              </a:rPr>
              <a:t>Formato</a:t>
            </a:r>
            <a:r>
              <a:rPr sz="1300" b="1" spc="-114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endParaRPr lang="it-IT" sz="1300" b="1" spc="-114" dirty="0">
              <a:solidFill>
                <a:srgbClr val="F48520"/>
              </a:solidFill>
              <a:latin typeface="Cambria"/>
              <a:cs typeface="Cambria"/>
            </a:endParaRPr>
          </a:p>
          <a:p>
            <a:pPr marL="12700" algn="just">
              <a:lnSpc>
                <a:spcPts val="1425"/>
              </a:lnSpc>
              <a:spcBef>
                <a:spcPts val="220"/>
              </a:spcBef>
            </a:pP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Tubo de 125 ml en PE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origen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vegetal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(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Caña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Azúcar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) y 100%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reciclable</a:t>
            </a:r>
            <a:endParaRPr sz="10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619" y="330209"/>
            <a:ext cx="2261408" cy="2737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1593" y="564204"/>
            <a:ext cx="22383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7C7E81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7C7E81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7C7E81"/>
                </a:solidFill>
                <a:latin typeface="Cambria"/>
                <a:cs typeface="Cambria"/>
              </a:rPr>
              <a:t> - </a:t>
            </a:r>
            <a:r>
              <a:rPr lang="it-IT" sz="1200" spc="95" dirty="0" err="1">
                <a:solidFill>
                  <a:srgbClr val="7C7E81"/>
                </a:solidFill>
                <a:latin typeface="Cambria"/>
                <a:cs typeface="Cambria"/>
              </a:rPr>
              <a:t>comercial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054" y="884417"/>
            <a:ext cx="2033905" cy="696728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ct val="74300"/>
              </a:lnSpc>
              <a:spcBef>
                <a:spcPts val="409"/>
              </a:spcBef>
            </a:pPr>
            <a:r>
              <a:rPr lang="it-IT" sz="950" b="1" spc="10" dirty="0">
                <a:solidFill>
                  <a:srgbClr val="F48520"/>
                </a:solidFill>
                <a:latin typeface="Cambria"/>
                <a:cs typeface="Cambria"/>
              </a:rPr>
              <a:t>Crema solar </a:t>
            </a:r>
            <a:r>
              <a:rPr lang="it-IT" sz="950" b="1" spc="10" dirty="0" err="1">
                <a:solidFill>
                  <a:srgbClr val="F48520"/>
                </a:solidFill>
                <a:latin typeface="Cambria"/>
                <a:cs typeface="Cambria"/>
              </a:rPr>
              <a:t>protectora</a:t>
            </a:r>
            <a:r>
              <a:rPr lang="it-IT" sz="950" b="1" spc="10" dirty="0">
                <a:solidFill>
                  <a:srgbClr val="F48520"/>
                </a:solidFill>
                <a:latin typeface="Cambria"/>
                <a:cs typeface="Cambria"/>
              </a:rPr>
              <a:t> con </a:t>
            </a:r>
            <a:r>
              <a:rPr lang="it-IT" sz="950" b="1" spc="10" dirty="0" err="1">
                <a:solidFill>
                  <a:srgbClr val="F48520"/>
                </a:solidFill>
                <a:latin typeface="Cambria"/>
                <a:cs typeface="Cambria"/>
              </a:rPr>
              <a:t>Zanahoria</a:t>
            </a:r>
            <a:r>
              <a:rPr lang="it-IT" sz="950" b="1" spc="10" dirty="0">
                <a:solidFill>
                  <a:srgbClr val="F48520"/>
                </a:solidFill>
                <a:latin typeface="Cambria"/>
                <a:cs typeface="Cambria"/>
              </a:rPr>
              <a:t>, </a:t>
            </a:r>
            <a:r>
              <a:rPr lang="it-IT" sz="950" b="1" spc="10" dirty="0" err="1">
                <a:solidFill>
                  <a:srgbClr val="F48520"/>
                </a:solidFill>
                <a:latin typeface="Cambria"/>
                <a:cs typeface="Cambria"/>
              </a:rPr>
              <a:t>Sésamo</a:t>
            </a:r>
            <a:r>
              <a:rPr lang="it-IT" sz="950" b="1" spc="10" dirty="0">
                <a:solidFill>
                  <a:srgbClr val="F48520"/>
                </a:solidFill>
                <a:latin typeface="Cambria"/>
                <a:cs typeface="Cambria"/>
              </a:rPr>
              <a:t> y karité
Alta </a:t>
            </a:r>
            <a:r>
              <a:rPr lang="it-IT" sz="950" b="1" spc="10" dirty="0" err="1">
                <a:solidFill>
                  <a:srgbClr val="F48520"/>
                </a:solidFill>
                <a:latin typeface="Cambria"/>
                <a:cs typeface="Cambria"/>
              </a:rPr>
              <a:t>protección</a:t>
            </a:r>
            <a:r>
              <a:rPr lang="it-IT" sz="950" b="1" spc="10" dirty="0">
                <a:solidFill>
                  <a:srgbClr val="F48520"/>
                </a:solidFill>
                <a:latin typeface="Cambria"/>
                <a:cs typeface="Cambria"/>
              </a:rPr>
              <a:t> para </a:t>
            </a:r>
            <a:r>
              <a:rPr lang="it-IT" sz="950" b="1" spc="10" dirty="0" err="1">
                <a:solidFill>
                  <a:srgbClr val="F48520"/>
                </a:solidFill>
                <a:latin typeface="Cambria"/>
                <a:cs typeface="Cambria"/>
              </a:rPr>
              <a:t>pieles</a:t>
            </a:r>
            <a:r>
              <a:rPr lang="it-IT" sz="950" b="1" spc="10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r>
              <a:rPr lang="it-IT" sz="950" b="1" spc="10" dirty="0" err="1">
                <a:solidFill>
                  <a:srgbClr val="F48520"/>
                </a:solidFill>
                <a:latin typeface="Cambria"/>
                <a:cs typeface="Cambria"/>
              </a:rPr>
              <a:t>ultrasensibles</a:t>
            </a:r>
            <a:r>
              <a:rPr lang="it-IT" sz="950" b="1" spc="10" dirty="0">
                <a:solidFill>
                  <a:srgbClr val="F48520"/>
                </a:solidFill>
                <a:latin typeface="Cambria"/>
                <a:cs typeface="Cambria"/>
              </a:rPr>
              <a:t>
Resistente al </a:t>
            </a:r>
            <a:r>
              <a:rPr lang="it-IT" sz="950" b="1" spc="10" dirty="0" err="1">
                <a:solidFill>
                  <a:srgbClr val="F48520"/>
                </a:solidFill>
                <a:latin typeface="Cambria"/>
                <a:cs typeface="Cambria"/>
              </a:rPr>
              <a:t>agua</a:t>
            </a:r>
            <a:endParaRPr sz="950" dirty="0">
              <a:latin typeface="Cambria"/>
              <a:cs typeface="Cambr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418207" y="1081817"/>
            <a:ext cx="4881245" cy="1635125"/>
            <a:chOff x="2418207" y="1081817"/>
            <a:chExt cx="4881245" cy="1635125"/>
          </a:xfrm>
        </p:grpSpPr>
        <p:sp>
          <p:nvSpPr>
            <p:cNvPr id="6" name="object 6"/>
            <p:cNvSpPr/>
            <p:nvPr/>
          </p:nvSpPr>
          <p:spPr>
            <a:xfrm>
              <a:off x="2479327" y="1086580"/>
              <a:ext cx="4815205" cy="1625600"/>
            </a:xfrm>
            <a:custGeom>
              <a:avLst/>
              <a:gdLst/>
              <a:ahLst/>
              <a:cxnLst/>
              <a:rect l="l" t="t" r="r" b="b"/>
              <a:pathLst>
                <a:path w="4815205" h="1625600">
                  <a:moveTo>
                    <a:pt x="324002" y="0"/>
                  </a:moveTo>
                  <a:lnTo>
                    <a:pt x="136688" y="5062"/>
                  </a:lnTo>
                  <a:lnTo>
                    <a:pt x="40500" y="40500"/>
                  </a:lnTo>
                  <a:lnTo>
                    <a:pt x="5062" y="136688"/>
                  </a:lnTo>
                  <a:lnTo>
                    <a:pt x="0" y="324002"/>
                  </a:lnTo>
                  <a:lnTo>
                    <a:pt x="0" y="1301178"/>
                  </a:lnTo>
                  <a:lnTo>
                    <a:pt x="5062" y="1488492"/>
                  </a:lnTo>
                  <a:lnTo>
                    <a:pt x="40500" y="1584680"/>
                  </a:lnTo>
                  <a:lnTo>
                    <a:pt x="136688" y="1620118"/>
                  </a:lnTo>
                  <a:lnTo>
                    <a:pt x="324002" y="1625180"/>
                  </a:lnTo>
                  <a:lnTo>
                    <a:pt x="4491024" y="1625180"/>
                  </a:lnTo>
                  <a:lnTo>
                    <a:pt x="4678338" y="1620118"/>
                  </a:lnTo>
                  <a:lnTo>
                    <a:pt x="4774526" y="1584680"/>
                  </a:lnTo>
                  <a:lnTo>
                    <a:pt x="4809964" y="1488492"/>
                  </a:lnTo>
                  <a:lnTo>
                    <a:pt x="4815027" y="1301178"/>
                  </a:lnTo>
                  <a:lnTo>
                    <a:pt x="4815027" y="324002"/>
                  </a:lnTo>
                  <a:lnTo>
                    <a:pt x="4809964" y="136688"/>
                  </a:lnTo>
                  <a:lnTo>
                    <a:pt x="4774526" y="40500"/>
                  </a:lnTo>
                  <a:lnTo>
                    <a:pt x="4678338" y="5062"/>
                  </a:lnTo>
                  <a:lnTo>
                    <a:pt x="4491024" y="0"/>
                  </a:lnTo>
                  <a:lnTo>
                    <a:pt x="324002" y="0"/>
                  </a:lnTo>
                  <a:close/>
                </a:path>
              </a:pathLst>
            </a:custGeom>
            <a:ln w="9525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72936" y="1088703"/>
              <a:ext cx="4815205" cy="344170"/>
            </a:xfrm>
            <a:custGeom>
              <a:avLst/>
              <a:gdLst/>
              <a:ahLst/>
              <a:cxnLst/>
              <a:rect l="l" t="t" r="r" b="b"/>
              <a:pathLst>
                <a:path w="4815205" h="344169">
                  <a:moveTo>
                    <a:pt x="4491024" y="0"/>
                  </a:moveTo>
                  <a:lnTo>
                    <a:pt x="324002" y="0"/>
                  </a:lnTo>
                  <a:lnTo>
                    <a:pt x="136688" y="5062"/>
                  </a:lnTo>
                  <a:lnTo>
                    <a:pt x="40500" y="40500"/>
                  </a:lnTo>
                  <a:lnTo>
                    <a:pt x="5062" y="136688"/>
                  </a:lnTo>
                  <a:lnTo>
                    <a:pt x="0" y="324002"/>
                  </a:lnTo>
                  <a:lnTo>
                    <a:pt x="0" y="344123"/>
                  </a:lnTo>
                  <a:lnTo>
                    <a:pt x="4815027" y="344123"/>
                  </a:lnTo>
                  <a:lnTo>
                    <a:pt x="4815027" y="324002"/>
                  </a:lnTo>
                  <a:lnTo>
                    <a:pt x="4809964" y="136688"/>
                  </a:lnTo>
                  <a:lnTo>
                    <a:pt x="4774526" y="40500"/>
                  </a:lnTo>
                  <a:lnTo>
                    <a:pt x="4678338" y="5062"/>
                  </a:lnTo>
                  <a:lnTo>
                    <a:pt x="4491024" y="0"/>
                  </a:lnTo>
                  <a:close/>
                </a:path>
              </a:pathLst>
            </a:custGeom>
            <a:solidFill>
              <a:srgbClr val="B3A0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1382" y="1497181"/>
              <a:ext cx="679424" cy="67942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421382" y="1497181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164300" y="1144765"/>
            <a:ext cx="4079875" cy="137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537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FFFFFF"/>
                </a:solidFill>
                <a:latin typeface="Cambria"/>
                <a:cs typeface="Cambria"/>
              </a:rPr>
              <a:t>FUNZIONALI</a:t>
            </a:r>
            <a:r>
              <a:rPr lang="it-IT" sz="1400" b="1" spc="-10" dirty="0">
                <a:solidFill>
                  <a:srgbClr val="FFFFFF"/>
                </a:solidFill>
                <a:latin typeface="Cambria"/>
                <a:cs typeface="Cambria"/>
              </a:rPr>
              <a:t>DAD</a:t>
            </a:r>
            <a:endParaRPr sz="1400" dirty="0">
              <a:latin typeface="Cambria"/>
              <a:cs typeface="Cambria"/>
            </a:endParaRPr>
          </a:p>
          <a:p>
            <a:pPr marL="12700">
              <a:lnSpc>
                <a:spcPts val="1100"/>
              </a:lnSpc>
              <a:spcBef>
                <a:spcPts val="780"/>
              </a:spcBef>
            </a:pPr>
            <a:r>
              <a:rPr sz="1000" b="1" spc="80" dirty="0">
                <a:solidFill>
                  <a:srgbClr val="7C7E81"/>
                </a:solidFill>
                <a:latin typeface="Cambria"/>
                <a:cs typeface="Cambria"/>
              </a:rPr>
              <a:t>Gamma</a:t>
            </a:r>
            <a:r>
              <a:rPr sz="1000" b="1" spc="229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b="1" spc="10" dirty="0" err="1">
                <a:solidFill>
                  <a:srgbClr val="7C7E81"/>
                </a:solidFill>
                <a:latin typeface="Cambria"/>
                <a:cs typeface="Cambria"/>
              </a:rPr>
              <a:t>Orizanol</a:t>
            </a:r>
            <a:r>
              <a:rPr sz="1000" b="1" spc="229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b="1" spc="10" dirty="0">
                <a:solidFill>
                  <a:srgbClr val="7C7E81"/>
                </a:solidFill>
                <a:latin typeface="Cambria"/>
                <a:cs typeface="Cambria"/>
              </a:rPr>
              <a:t>-</a:t>
            </a:r>
            <a:r>
              <a:rPr sz="1000" b="1" spc="24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1000" b="1" spc="60" dirty="0">
                <a:solidFill>
                  <a:srgbClr val="BBA58F"/>
                </a:solidFill>
                <a:latin typeface="Cambria"/>
                <a:cs typeface="Cambria"/>
              </a:rPr>
              <a:t>PROTE</a:t>
            </a:r>
            <a:r>
              <a:rPr lang="it-IT" sz="1000" b="1" spc="60" dirty="0">
                <a:solidFill>
                  <a:srgbClr val="BBA58F"/>
                </a:solidFill>
                <a:latin typeface="Cambria"/>
                <a:cs typeface="Cambria"/>
              </a:rPr>
              <a:t>CTORA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ts val="1000"/>
              </a:lnSpc>
            </a:pPr>
            <a:r>
              <a:rPr sz="1000" i="1" spc="55" dirty="0">
                <a:solidFill>
                  <a:srgbClr val="7C7E81"/>
                </a:solidFill>
                <a:latin typeface="Cambria"/>
                <a:cs typeface="Cambria"/>
              </a:rPr>
              <a:t>Oryzanol</a:t>
            </a:r>
            <a:endParaRPr sz="10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El Gamma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Oryzanol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es un componente del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salvado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arroz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. La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ciencia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cosmética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ha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reconocido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recientemente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su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actividad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filtrante,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especialmente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frente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rayos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UVA,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principales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culpables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del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envejecimiento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prematuro de la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. Presente en este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protector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solar,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ayudará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junto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con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demás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filtros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, 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defender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epidermis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del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cuerpo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, para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pueda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mantener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inalteradas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 la frescura y la </a:t>
            </a:r>
            <a:r>
              <a:rPr lang="it-IT" sz="1000" spc="10" dirty="0" err="1">
                <a:solidFill>
                  <a:srgbClr val="7C7E81"/>
                </a:solidFill>
                <a:latin typeface="Cambria"/>
                <a:cs typeface="Cambria"/>
              </a:rPr>
              <a:t>elasticidad</a:t>
            </a:r>
            <a:r>
              <a:rPr lang="it-IT" sz="1000" spc="1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34762" y="9061763"/>
            <a:ext cx="2159635" cy="1362710"/>
          </a:xfrm>
          <a:custGeom>
            <a:avLst/>
            <a:gdLst/>
            <a:ahLst/>
            <a:cxnLst/>
            <a:rect l="l" t="t" r="r" b="b"/>
            <a:pathLst>
              <a:path w="2159634" h="1362709">
                <a:moveTo>
                  <a:pt x="0" y="1038593"/>
                </a:moveTo>
                <a:lnTo>
                  <a:pt x="5062" y="1225907"/>
                </a:lnTo>
                <a:lnTo>
                  <a:pt x="40500" y="1322095"/>
                </a:lnTo>
                <a:lnTo>
                  <a:pt x="136688" y="1357533"/>
                </a:lnTo>
                <a:lnTo>
                  <a:pt x="324002" y="1362595"/>
                </a:lnTo>
                <a:lnTo>
                  <a:pt x="1835594" y="1362595"/>
                </a:lnTo>
                <a:lnTo>
                  <a:pt x="2022901" y="1357533"/>
                </a:lnTo>
                <a:lnTo>
                  <a:pt x="2119085" y="1322095"/>
                </a:lnTo>
                <a:lnTo>
                  <a:pt x="2154521" y="1225907"/>
                </a:lnTo>
                <a:lnTo>
                  <a:pt x="2159584" y="1038593"/>
                </a:lnTo>
                <a:lnTo>
                  <a:pt x="2159584" y="324002"/>
                </a:lnTo>
                <a:lnTo>
                  <a:pt x="2154521" y="136688"/>
                </a:lnTo>
                <a:lnTo>
                  <a:pt x="2119085" y="40500"/>
                </a:lnTo>
                <a:lnTo>
                  <a:pt x="2022901" y="5062"/>
                </a:lnTo>
                <a:lnTo>
                  <a:pt x="1835594" y="0"/>
                </a:lnTo>
                <a:lnTo>
                  <a:pt x="324002" y="0"/>
                </a:lnTo>
                <a:lnTo>
                  <a:pt x="136688" y="5062"/>
                </a:lnTo>
                <a:lnTo>
                  <a:pt x="40500" y="40500"/>
                </a:lnTo>
                <a:lnTo>
                  <a:pt x="5062" y="136688"/>
                </a:lnTo>
                <a:lnTo>
                  <a:pt x="0" y="324002"/>
                </a:lnTo>
                <a:lnTo>
                  <a:pt x="0" y="1038593"/>
                </a:lnTo>
                <a:close/>
              </a:path>
            </a:pathLst>
          </a:custGeom>
          <a:ln w="9524">
            <a:solidFill>
              <a:srgbClr val="B3A0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280946" y="9069452"/>
            <a:ext cx="1925955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875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48520"/>
                </a:solidFill>
                <a:latin typeface="Cambria"/>
                <a:cs typeface="Cambria"/>
              </a:rPr>
              <a:t>NO</a:t>
            </a:r>
            <a:r>
              <a:rPr sz="1100" b="1" spc="85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r>
              <a:rPr sz="1100" b="1" spc="-10" dirty="0">
                <a:solidFill>
                  <a:srgbClr val="F48520"/>
                </a:solidFill>
                <a:latin typeface="Cambria"/>
                <a:cs typeface="Cambria"/>
              </a:rPr>
              <a:t>CONTIENE</a:t>
            </a:r>
            <a:endParaRPr sz="1100" dirty="0">
              <a:latin typeface="Cambria"/>
              <a:cs typeface="Cambria"/>
            </a:endParaRPr>
          </a:p>
          <a:p>
            <a:pPr marL="76835" indent="-64135">
              <a:lnSpc>
                <a:spcPct val="100000"/>
              </a:lnSpc>
              <a:spcBef>
                <a:spcPts val="580"/>
              </a:spcBef>
              <a:buChar char="-"/>
              <a:tabLst>
                <a:tab pos="76835" algn="l"/>
              </a:tabLst>
            </a:pPr>
            <a:r>
              <a:rPr lang="it-IT" sz="600" spc="-10" dirty="0">
                <a:solidFill>
                  <a:srgbClr val="7C7E81"/>
                </a:solidFill>
                <a:latin typeface="Cambria"/>
                <a:cs typeface="Cambria"/>
              </a:rPr>
              <a:t>PARABENOS
- CONSERVANTES LIBERADORES DE FORMALDEHÍDO
ACRILATOS
SILICONAS
ACEITES MINERALES
DERIVADOS DEL PEG
POSIBLES FUENTES DE GLUTEN</a:t>
            </a:r>
            <a:endParaRPr sz="600" dirty="0">
              <a:latin typeface="Cambria"/>
              <a:cs typeface="Cambri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606999" y="10092003"/>
            <a:ext cx="93980" cy="0"/>
          </a:xfrm>
          <a:custGeom>
            <a:avLst/>
            <a:gdLst/>
            <a:ahLst/>
            <a:cxnLst/>
            <a:rect l="l" t="t" r="r" b="b"/>
            <a:pathLst>
              <a:path w="93979">
                <a:moveTo>
                  <a:pt x="0" y="0"/>
                </a:moveTo>
                <a:lnTo>
                  <a:pt x="93599" y="0"/>
                </a:lnTo>
              </a:path>
            </a:pathLst>
          </a:custGeom>
          <a:ln w="12700">
            <a:solidFill>
              <a:srgbClr val="7C7E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1881380" y="9112772"/>
            <a:ext cx="1666875" cy="1035685"/>
            <a:chOff x="1881380" y="9112772"/>
            <a:chExt cx="1666875" cy="103568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1380" y="9164781"/>
              <a:ext cx="647619" cy="4882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02000" y="9702002"/>
              <a:ext cx="446051" cy="44605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21368" y="9112772"/>
              <a:ext cx="405803" cy="41036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574340" y="9500674"/>
            <a:ext cx="920750" cy="18542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92735" marR="5080" indent="-280670">
              <a:lnSpc>
                <a:spcPts val="570"/>
              </a:lnSpc>
              <a:spcBef>
                <a:spcPts val="215"/>
              </a:spcBef>
            </a:pPr>
            <a:r>
              <a:rPr sz="550" spc="40" dirty="0">
                <a:solidFill>
                  <a:srgbClr val="4E7354"/>
                </a:solidFill>
                <a:latin typeface="Cambria"/>
                <a:cs typeface="Cambria"/>
              </a:rPr>
              <a:t>DERMATOLOGICAMENTE</a:t>
            </a:r>
            <a:r>
              <a:rPr sz="550" spc="50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50" spc="-10" dirty="0">
                <a:solidFill>
                  <a:srgbClr val="4E7354"/>
                </a:solidFill>
                <a:latin typeface="Cambria"/>
                <a:cs typeface="Cambria"/>
              </a:rPr>
              <a:t>TESTATO</a:t>
            </a:r>
            <a:endParaRPr sz="550">
              <a:latin typeface="Cambria"/>
              <a:cs typeface="Cambri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11355" y="9054001"/>
            <a:ext cx="4747260" cy="1372235"/>
            <a:chOff x="311355" y="9054001"/>
            <a:chExt cx="4747260" cy="1372235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18190" y="9745713"/>
              <a:ext cx="355402" cy="37542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16118" y="9058764"/>
              <a:ext cx="4737735" cy="1362710"/>
            </a:xfrm>
            <a:custGeom>
              <a:avLst/>
              <a:gdLst/>
              <a:ahLst/>
              <a:cxnLst/>
              <a:rect l="l" t="t" r="r" b="b"/>
              <a:pathLst>
                <a:path w="4737735" h="1362709">
                  <a:moveTo>
                    <a:pt x="0" y="1038593"/>
                  </a:moveTo>
                  <a:lnTo>
                    <a:pt x="5062" y="1225907"/>
                  </a:lnTo>
                  <a:lnTo>
                    <a:pt x="40500" y="1322095"/>
                  </a:lnTo>
                  <a:lnTo>
                    <a:pt x="136688" y="1357533"/>
                  </a:lnTo>
                  <a:lnTo>
                    <a:pt x="324002" y="1362595"/>
                  </a:lnTo>
                  <a:lnTo>
                    <a:pt x="4413123" y="1362595"/>
                  </a:lnTo>
                  <a:lnTo>
                    <a:pt x="4600429" y="1357533"/>
                  </a:lnTo>
                  <a:lnTo>
                    <a:pt x="4696613" y="1322095"/>
                  </a:lnTo>
                  <a:lnTo>
                    <a:pt x="4732050" y="1225907"/>
                  </a:lnTo>
                  <a:lnTo>
                    <a:pt x="4737112" y="1038593"/>
                  </a:lnTo>
                  <a:lnTo>
                    <a:pt x="4737112" y="324002"/>
                  </a:lnTo>
                  <a:lnTo>
                    <a:pt x="4732050" y="136688"/>
                  </a:lnTo>
                  <a:lnTo>
                    <a:pt x="4696613" y="40500"/>
                  </a:lnTo>
                  <a:lnTo>
                    <a:pt x="4600429" y="5062"/>
                  </a:lnTo>
                  <a:lnTo>
                    <a:pt x="4413123" y="0"/>
                  </a:lnTo>
                  <a:lnTo>
                    <a:pt x="324002" y="0"/>
                  </a:lnTo>
                  <a:lnTo>
                    <a:pt x="136688" y="5062"/>
                  </a:lnTo>
                  <a:lnTo>
                    <a:pt x="40500" y="40500"/>
                  </a:lnTo>
                  <a:lnTo>
                    <a:pt x="5062" y="136688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A799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5085" y="9332917"/>
              <a:ext cx="887904" cy="21312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69644" y="9728913"/>
              <a:ext cx="400720" cy="386674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437083" y="10131869"/>
            <a:ext cx="6692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solidFill>
                  <a:srgbClr val="4E7354"/>
                </a:solidFill>
                <a:latin typeface="Cambria"/>
                <a:cs typeface="Cambria"/>
              </a:rPr>
              <a:t>SENZA</a:t>
            </a:r>
            <a:r>
              <a:rPr sz="500" spc="13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4E7354"/>
                </a:solidFill>
                <a:latin typeface="Cambria"/>
                <a:cs typeface="Cambria"/>
              </a:rPr>
              <a:t>INGREDIENTI</a:t>
            </a:r>
            <a:r>
              <a:rPr sz="500" spc="50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dirty="0">
                <a:solidFill>
                  <a:srgbClr val="4E7354"/>
                </a:solidFill>
                <a:latin typeface="Cambria"/>
                <a:cs typeface="Cambria"/>
              </a:rPr>
              <a:t>DI</a:t>
            </a:r>
            <a:r>
              <a:rPr sz="500" spc="8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4E7354"/>
                </a:solidFill>
                <a:latin typeface="Cambria"/>
                <a:cs typeface="Cambria"/>
              </a:rPr>
              <a:t>DERIVAZIONE</a:t>
            </a:r>
            <a:r>
              <a:rPr sz="500" spc="50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4E7354"/>
                </a:solidFill>
                <a:latin typeface="Cambria"/>
                <a:cs typeface="Cambria"/>
              </a:rPr>
              <a:t>ANIMALE</a:t>
            </a:r>
            <a:endParaRPr sz="500">
              <a:latin typeface="Cambria"/>
              <a:cs typeface="Cambria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027929" y="9221381"/>
            <a:ext cx="508218" cy="50037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3628840" y="9728913"/>
            <a:ext cx="1409700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575" marR="148590" indent="-635" algn="ctr">
              <a:lnSpc>
                <a:spcPct val="100000"/>
              </a:lnSpc>
              <a:spcBef>
                <a:spcPts val="100"/>
              </a:spcBef>
            </a:pPr>
            <a:r>
              <a:rPr lang="it-IT" sz="600" spc="20" dirty="0" err="1">
                <a:solidFill>
                  <a:srgbClr val="7C7E81"/>
                </a:solidFill>
                <a:latin typeface="Cambria"/>
                <a:cs typeface="Cambria"/>
              </a:rPr>
              <a:t>Monitoreo</a:t>
            </a:r>
            <a:r>
              <a:rPr lang="it-IT" sz="600" spc="20" dirty="0">
                <a:solidFill>
                  <a:srgbClr val="7C7E81"/>
                </a:solidFill>
                <a:latin typeface="Cambria"/>
                <a:cs typeface="Cambria"/>
              </a:rPr>
              <a:t> del </a:t>
            </a:r>
            <a:r>
              <a:rPr lang="it-IT" sz="600" spc="20" dirty="0" err="1">
                <a:solidFill>
                  <a:srgbClr val="7C7E81"/>
                </a:solidFill>
                <a:latin typeface="Cambria"/>
                <a:cs typeface="Cambria"/>
              </a:rPr>
              <a:t>contenido</a:t>
            </a:r>
            <a:r>
              <a:rPr lang="it-IT" sz="600" spc="20" dirty="0">
                <a:solidFill>
                  <a:srgbClr val="7C7E81"/>
                </a:solidFill>
                <a:latin typeface="Cambria"/>
                <a:cs typeface="Cambria"/>
              </a:rPr>
              <a:t> de 7metales* para </a:t>
            </a:r>
            <a:r>
              <a:rPr lang="it-IT" sz="600" spc="20" dirty="0" err="1">
                <a:solidFill>
                  <a:srgbClr val="7C7E81"/>
                </a:solidFill>
                <a:latin typeface="Cambria"/>
                <a:cs typeface="Cambria"/>
              </a:rPr>
              <a:t>minimizar</a:t>
            </a:r>
            <a:r>
              <a:rPr lang="it-IT" sz="600" spc="20" dirty="0">
                <a:solidFill>
                  <a:srgbClr val="7C7E81"/>
                </a:solidFill>
                <a:latin typeface="Cambria"/>
                <a:cs typeface="Cambria"/>
              </a:rPr>
              <a:t>
</a:t>
            </a:r>
            <a:r>
              <a:rPr lang="it-IT" sz="600" spc="20" dirty="0" err="1">
                <a:solidFill>
                  <a:srgbClr val="7C7E81"/>
                </a:solidFill>
                <a:latin typeface="Cambria"/>
                <a:cs typeface="Cambria"/>
              </a:rPr>
              <a:t>riesgos</a:t>
            </a:r>
            <a:r>
              <a:rPr lang="it-IT" sz="600" spc="2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600" spc="20" dirty="0" err="1">
                <a:solidFill>
                  <a:srgbClr val="7C7E81"/>
                </a:solidFill>
                <a:latin typeface="Cambria"/>
                <a:cs typeface="Cambria"/>
              </a:rPr>
              <a:t>alergia</a:t>
            </a:r>
            <a:r>
              <a:rPr lang="it-IT" sz="600" spc="2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600" spc="20" dirty="0" err="1">
                <a:solidFill>
                  <a:srgbClr val="7C7E81"/>
                </a:solidFill>
                <a:latin typeface="Cambria"/>
                <a:cs typeface="Cambria"/>
              </a:rPr>
              <a:t>así</a:t>
            </a:r>
            <a:r>
              <a:rPr lang="it-IT" sz="6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600" spc="20" dirty="0" err="1">
                <a:solidFill>
                  <a:srgbClr val="7C7E81"/>
                </a:solidFill>
                <a:latin typeface="Cambria"/>
                <a:cs typeface="Cambria"/>
              </a:rPr>
              <a:t>proteger</a:t>
            </a:r>
            <a:r>
              <a:rPr lang="it-IT" sz="600" spc="20" dirty="0">
                <a:solidFill>
                  <a:srgbClr val="7C7E81"/>
                </a:solidFill>
                <a:latin typeface="Cambria"/>
                <a:cs typeface="Cambria"/>
              </a:rPr>
              <a:t> incluso </a:t>
            </a:r>
            <a:r>
              <a:rPr lang="it-IT" sz="600" spc="2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6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600" spc="20" dirty="0" err="1">
                <a:solidFill>
                  <a:srgbClr val="7C7E81"/>
                </a:solidFill>
                <a:latin typeface="Cambria"/>
                <a:cs typeface="Cambria"/>
              </a:rPr>
              <a:t>pieles</a:t>
            </a:r>
            <a:r>
              <a:rPr lang="it-IT" sz="6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600" spc="20" dirty="0" err="1">
                <a:solidFill>
                  <a:srgbClr val="7C7E81"/>
                </a:solidFill>
                <a:latin typeface="Cambria"/>
                <a:cs typeface="Cambria"/>
              </a:rPr>
              <a:t>más</a:t>
            </a:r>
            <a:r>
              <a:rPr lang="it-IT" sz="6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600" spc="20" dirty="0" err="1">
                <a:solidFill>
                  <a:srgbClr val="7C7E81"/>
                </a:solidFill>
                <a:latin typeface="Cambria"/>
                <a:cs typeface="Cambria"/>
              </a:rPr>
              <a:t>sensibles</a:t>
            </a:r>
            <a:r>
              <a:rPr lang="it-IT" sz="600" spc="20" dirty="0">
                <a:solidFill>
                  <a:srgbClr val="7C7E81"/>
                </a:solidFill>
                <a:latin typeface="Cambria"/>
                <a:cs typeface="Cambria"/>
              </a:rPr>
              <a:t>. *</a:t>
            </a:r>
            <a:r>
              <a:rPr lang="it-IT" sz="600" spc="20" dirty="0" err="1">
                <a:solidFill>
                  <a:srgbClr val="7C7E81"/>
                </a:solidFill>
                <a:latin typeface="Cambria"/>
                <a:cs typeface="Cambria"/>
              </a:rPr>
              <a:t>Níquel</a:t>
            </a:r>
            <a:r>
              <a:rPr lang="it-IT" sz="600" spc="2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600" spc="20" dirty="0" err="1">
                <a:solidFill>
                  <a:srgbClr val="7C7E81"/>
                </a:solidFill>
                <a:latin typeface="Cambria"/>
                <a:cs typeface="Cambria"/>
              </a:rPr>
              <a:t>plomo</a:t>
            </a:r>
            <a:r>
              <a:rPr lang="it-IT" sz="600" spc="2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600" spc="20" dirty="0" err="1">
                <a:solidFill>
                  <a:srgbClr val="7C7E81"/>
                </a:solidFill>
                <a:latin typeface="Cambria"/>
                <a:cs typeface="Cambria"/>
              </a:rPr>
              <a:t>arsénico</a:t>
            </a:r>
            <a:r>
              <a:rPr lang="it-IT" sz="600" spc="20" dirty="0">
                <a:solidFill>
                  <a:srgbClr val="7C7E81"/>
                </a:solidFill>
                <a:latin typeface="Cambria"/>
                <a:cs typeface="Cambria"/>
              </a:rPr>
              <a:t>, cadmio, mercurio, antimonio y cromo.</a:t>
            </a:r>
            <a:endParaRPr sz="600" dirty="0">
              <a:latin typeface="Cambria"/>
              <a:cs typeface="Cambria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30850" y="9703275"/>
            <a:ext cx="373131" cy="394153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407667" y="10109751"/>
            <a:ext cx="2007235" cy="252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76835">
              <a:lnSpc>
                <a:spcPts val="575"/>
              </a:lnSpc>
              <a:spcBef>
                <a:spcPts val="135"/>
              </a:spcBef>
              <a:tabLst>
                <a:tab pos="1548130" algn="l"/>
              </a:tabLst>
            </a:pPr>
            <a:r>
              <a:rPr sz="750" spc="44" baseline="5555" dirty="0">
                <a:solidFill>
                  <a:srgbClr val="4E7354"/>
                </a:solidFill>
                <a:latin typeface="Cambria"/>
                <a:cs typeface="Cambria"/>
              </a:rPr>
              <a:t>QUESTO</a:t>
            </a:r>
            <a:r>
              <a:rPr sz="750" spc="97" baseline="5555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750" spc="44" baseline="5555" dirty="0">
                <a:solidFill>
                  <a:srgbClr val="4E7354"/>
                </a:solidFill>
                <a:latin typeface="Cambria"/>
                <a:cs typeface="Cambria"/>
              </a:rPr>
              <a:t>PRODOTTO</a:t>
            </a:r>
            <a:r>
              <a:rPr sz="750" spc="97" baseline="5555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750" spc="104" baseline="5555" dirty="0">
                <a:solidFill>
                  <a:srgbClr val="4E7354"/>
                </a:solidFill>
                <a:latin typeface="Cambria"/>
                <a:cs typeface="Cambria"/>
              </a:rPr>
              <a:t>È</a:t>
            </a:r>
            <a:r>
              <a:rPr sz="750" spc="89" baseline="5555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750" spc="-15" baseline="5555" dirty="0">
                <a:solidFill>
                  <a:srgbClr val="4E7354"/>
                </a:solidFill>
                <a:latin typeface="Cambria"/>
                <a:cs typeface="Cambria"/>
              </a:rPr>
              <a:t>CONFEZIONATO</a:t>
            </a:r>
            <a:r>
              <a:rPr sz="750" baseline="5555" dirty="0">
                <a:solidFill>
                  <a:srgbClr val="4E7354"/>
                </a:solidFill>
                <a:latin typeface="Cambria"/>
                <a:cs typeface="Cambria"/>
              </a:rPr>
              <a:t>	</a:t>
            </a:r>
            <a:r>
              <a:rPr sz="500" spc="-10" dirty="0">
                <a:solidFill>
                  <a:srgbClr val="4E7354"/>
                </a:solidFill>
                <a:latin typeface="Cambria"/>
                <a:cs typeface="Cambria"/>
              </a:rPr>
              <a:t>IMBALLO</a:t>
            </a:r>
            <a:endParaRPr sz="500">
              <a:latin typeface="Cambria"/>
              <a:cs typeface="Cambria"/>
            </a:endParaRPr>
          </a:p>
          <a:p>
            <a:pPr marL="38100">
              <a:lnSpc>
                <a:spcPts val="575"/>
              </a:lnSpc>
            </a:pPr>
            <a:r>
              <a:rPr sz="500" spc="30" dirty="0">
                <a:solidFill>
                  <a:srgbClr val="4E7354"/>
                </a:solidFill>
                <a:latin typeface="Cambria"/>
                <a:cs typeface="Cambria"/>
              </a:rPr>
              <a:t>IN</a:t>
            </a:r>
            <a:r>
              <a:rPr sz="500" spc="20" dirty="0">
                <a:solidFill>
                  <a:srgbClr val="4E7354"/>
                </a:solidFill>
                <a:latin typeface="Cambria"/>
                <a:cs typeface="Cambria"/>
              </a:rPr>
              <a:t> IMBALLI</a:t>
            </a:r>
            <a:r>
              <a:rPr sz="500" spc="25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30" dirty="0">
                <a:solidFill>
                  <a:srgbClr val="4E7354"/>
                </a:solidFill>
                <a:latin typeface="Cambria"/>
                <a:cs typeface="Cambria"/>
              </a:rPr>
              <a:t>ECOSOSTENIBILI,</a:t>
            </a:r>
            <a:r>
              <a:rPr sz="500" spc="2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30" dirty="0">
                <a:solidFill>
                  <a:srgbClr val="4E7354"/>
                </a:solidFill>
                <a:latin typeface="Cambria"/>
                <a:cs typeface="Cambria"/>
              </a:rPr>
              <a:t>RICICLABILI</a:t>
            </a:r>
            <a:r>
              <a:rPr sz="500" spc="280" dirty="0">
                <a:solidFill>
                  <a:srgbClr val="4E7354"/>
                </a:solidFill>
                <a:latin typeface="Cambria"/>
                <a:cs typeface="Cambria"/>
              </a:rPr>
              <a:t>  </a:t>
            </a:r>
            <a:r>
              <a:rPr sz="500" spc="30" dirty="0">
                <a:solidFill>
                  <a:srgbClr val="4E7354"/>
                </a:solidFill>
                <a:latin typeface="Cambria"/>
                <a:cs typeface="Cambria"/>
              </a:rPr>
              <a:t>IN</a:t>
            </a:r>
            <a:r>
              <a:rPr sz="500" spc="25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55" dirty="0">
                <a:solidFill>
                  <a:srgbClr val="4E7354"/>
                </a:solidFill>
                <a:latin typeface="Cambria"/>
                <a:cs typeface="Cambria"/>
              </a:rPr>
              <a:t>CARTA</a:t>
            </a:r>
            <a:r>
              <a:rPr sz="500" spc="25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55" dirty="0">
                <a:solidFill>
                  <a:srgbClr val="4E7354"/>
                </a:solidFill>
                <a:latin typeface="Cambria"/>
                <a:cs typeface="Cambria"/>
              </a:rPr>
              <a:t>FSC</a:t>
            </a:r>
            <a:r>
              <a:rPr sz="500" spc="2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-50" dirty="0">
                <a:solidFill>
                  <a:srgbClr val="4E7354"/>
                </a:solidFill>
                <a:latin typeface="Cambria"/>
                <a:cs typeface="Cambria"/>
              </a:rPr>
              <a:t>®</a:t>
            </a:r>
            <a:endParaRPr sz="500">
              <a:latin typeface="Cambria"/>
              <a:cs typeface="Cambria"/>
            </a:endParaRPr>
          </a:p>
          <a:p>
            <a:pPr marL="207010">
              <a:lnSpc>
                <a:spcPct val="100000"/>
              </a:lnSpc>
            </a:pPr>
            <a:r>
              <a:rPr sz="500" spc="70" dirty="0">
                <a:solidFill>
                  <a:srgbClr val="4E7354"/>
                </a:solidFill>
                <a:latin typeface="Cambria"/>
                <a:cs typeface="Cambria"/>
              </a:rPr>
              <a:t>E</a:t>
            </a:r>
            <a:r>
              <a:rPr sz="500" spc="45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20" dirty="0">
                <a:solidFill>
                  <a:srgbClr val="4E7354"/>
                </a:solidFill>
                <a:latin typeface="Cambria"/>
                <a:cs typeface="Cambria"/>
              </a:rPr>
              <a:t>RISPETTOSI</a:t>
            </a:r>
            <a:r>
              <a:rPr sz="500" spc="5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4E7354"/>
                </a:solidFill>
                <a:latin typeface="Cambria"/>
                <a:cs typeface="Cambria"/>
              </a:rPr>
              <a:t>DELL’AMBIENTE</a:t>
            </a:r>
            <a:endParaRPr sz="500">
              <a:latin typeface="Cambria"/>
              <a:cs typeface="Cambri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410707" y="9206574"/>
            <a:ext cx="461009" cy="424180"/>
            <a:chOff x="1410707" y="9206574"/>
            <a:chExt cx="461009" cy="424180"/>
          </a:xfrm>
        </p:grpSpPr>
        <p:sp>
          <p:nvSpPr>
            <p:cNvPr id="30" name="object 30"/>
            <p:cNvSpPr/>
            <p:nvPr/>
          </p:nvSpPr>
          <p:spPr>
            <a:xfrm>
              <a:off x="1410703" y="9206585"/>
              <a:ext cx="353060" cy="424180"/>
            </a:xfrm>
            <a:custGeom>
              <a:avLst/>
              <a:gdLst/>
              <a:ahLst/>
              <a:cxnLst/>
              <a:rect l="l" t="t" r="r" b="b"/>
              <a:pathLst>
                <a:path w="353060" h="424179">
                  <a:moveTo>
                    <a:pt x="317080" y="41262"/>
                  </a:moveTo>
                  <a:lnTo>
                    <a:pt x="316826" y="40271"/>
                  </a:lnTo>
                  <a:lnTo>
                    <a:pt x="316763" y="40068"/>
                  </a:lnTo>
                  <a:lnTo>
                    <a:pt x="316420" y="38722"/>
                  </a:lnTo>
                  <a:lnTo>
                    <a:pt x="308521" y="25044"/>
                  </a:lnTo>
                  <a:lnTo>
                    <a:pt x="308521" y="40132"/>
                  </a:lnTo>
                  <a:lnTo>
                    <a:pt x="308495" y="40271"/>
                  </a:lnTo>
                  <a:lnTo>
                    <a:pt x="307670" y="41160"/>
                  </a:lnTo>
                  <a:lnTo>
                    <a:pt x="273113" y="66459"/>
                  </a:lnTo>
                  <a:lnTo>
                    <a:pt x="238175" y="88722"/>
                  </a:lnTo>
                  <a:lnTo>
                    <a:pt x="195237" y="114655"/>
                  </a:lnTo>
                  <a:lnTo>
                    <a:pt x="144284" y="144030"/>
                  </a:lnTo>
                  <a:lnTo>
                    <a:pt x="94919" y="171030"/>
                  </a:lnTo>
                  <a:lnTo>
                    <a:pt x="55778" y="190944"/>
                  </a:lnTo>
                  <a:lnTo>
                    <a:pt x="31064" y="201688"/>
                  </a:lnTo>
                  <a:lnTo>
                    <a:pt x="28155" y="202717"/>
                  </a:lnTo>
                  <a:lnTo>
                    <a:pt x="27851" y="202717"/>
                  </a:lnTo>
                  <a:lnTo>
                    <a:pt x="27063" y="201358"/>
                  </a:lnTo>
                  <a:lnTo>
                    <a:pt x="27063" y="203047"/>
                  </a:lnTo>
                  <a:lnTo>
                    <a:pt x="26416" y="204914"/>
                  </a:lnTo>
                  <a:lnTo>
                    <a:pt x="26416" y="203047"/>
                  </a:lnTo>
                  <a:lnTo>
                    <a:pt x="26428" y="204724"/>
                  </a:lnTo>
                  <a:lnTo>
                    <a:pt x="27063" y="203047"/>
                  </a:lnTo>
                  <a:lnTo>
                    <a:pt x="27063" y="201358"/>
                  </a:lnTo>
                  <a:lnTo>
                    <a:pt x="11531" y="174383"/>
                  </a:lnTo>
                  <a:lnTo>
                    <a:pt x="13068" y="173875"/>
                  </a:lnTo>
                  <a:lnTo>
                    <a:pt x="49745" y="157327"/>
                  </a:lnTo>
                  <a:lnTo>
                    <a:pt x="86829" y="138049"/>
                  </a:lnTo>
                  <a:lnTo>
                    <a:pt x="131089" y="113665"/>
                  </a:lnTo>
                  <a:lnTo>
                    <a:pt x="183413" y="83388"/>
                  </a:lnTo>
                  <a:lnTo>
                    <a:pt x="233349" y="52933"/>
                  </a:lnTo>
                  <a:lnTo>
                    <a:pt x="270891" y="28321"/>
                  </a:lnTo>
                  <a:lnTo>
                    <a:pt x="291325" y="12852"/>
                  </a:lnTo>
                  <a:lnTo>
                    <a:pt x="307670" y="41160"/>
                  </a:lnTo>
                  <a:lnTo>
                    <a:pt x="308457" y="40271"/>
                  </a:lnTo>
                  <a:lnTo>
                    <a:pt x="308521" y="40132"/>
                  </a:lnTo>
                  <a:lnTo>
                    <a:pt x="308521" y="25044"/>
                  </a:lnTo>
                  <a:lnTo>
                    <a:pt x="299288" y="9055"/>
                  </a:lnTo>
                  <a:lnTo>
                    <a:pt x="299199" y="8890"/>
                  </a:lnTo>
                  <a:lnTo>
                    <a:pt x="299110" y="8737"/>
                  </a:lnTo>
                  <a:lnTo>
                    <a:pt x="295008" y="8737"/>
                  </a:lnTo>
                  <a:lnTo>
                    <a:pt x="295351" y="8229"/>
                  </a:lnTo>
                  <a:lnTo>
                    <a:pt x="296049" y="7442"/>
                  </a:lnTo>
                  <a:lnTo>
                    <a:pt x="296125" y="7112"/>
                  </a:lnTo>
                  <a:lnTo>
                    <a:pt x="298170" y="7112"/>
                  </a:lnTo>
                  <a:lnTo>
                    <a:pt x="297078" y="5219"/>
                  </a:lnTo>
                  <a:lnTo>
                    <a:pt x="295643" y="2755"/>
                  </a:lnTo>
                  <a:lnTo>
                    <a:pt x="295605" y="2578"/>
                  </a:lnTo>
                  <a:lnTo>
                    <a:pt x="292696" y="292"/>
                  </a:lnTo>
                  <a:lnTo>
                    <a:pt x="290766" y="0"/>
                  </a:lnTo>
                  <a:lnTo>
                    <a:pt x="288150" y="0"/>
                  </a:lnTo>
                  <a:lnTo>
                    <a:pt x="285927" y="609"/>
                  </a:lnTo>
                  <a:lnTo>
                    <a:pt x="282854" y="1562"/>
                  </a:lnTo>
                  <a:lnTo>
                    <a:pt x="277139" y="3886"/>
                  </a:lnTo>
                  <a:lnTo>
                    <a:pt x="277139" y="13030"/>
                  </a:lnTo>
                  <a:lnTo>
                    <a:pt x="276733" y="13347"/>
                  </a:lnTo>
                  <a:lnTo>
                    <a:pt x="235966" y="40881"/>
                  </a:lnTo>
                  <a:lnTo>
                    <a:pt x="196697" y="65201"/>
                  </a:lnTo>
                  <a:lnTo>
                    <a:pt x="150698" y="92367"/>
                  </a:lnTo>
                  <a:lnTo>
                    <a:pt x="97726" y="122161"/>
                  </a:lnTo>
                  <a:lnTo>
                    <a:pt x="52984" y="145859"/>
                  </a:lnTo>
                  <a:lnTo>
                    <a:pt x="18783" y="162217"/>
                  </a:lnTo>
                  <a:lnTo>
                    <a:pt x="19316" y="161772"/>
                  </a:lnTo>
                  <a:lnTo>
                    <a:pt x="59651" y="133604"/>
                  </a:lnTo>
                  <a:lnTo>
                    <a:pt x="98640" y="108927"/>
                  </a:lnTo>
                  <a:lnTo>
                    <a:pt x="144500" y="81635"/>
                  </a:lnTo>
                  <a:lnTo>
                    <a:pt x="197408" y="52146"/>
                  </a:lnTo>
                  <a:lnTo>
                    <a:pt x="242328" y="28968"/>
                  </a:lnTo>
                  <a:lnTo>
                    <a:pt x="277139" y="13030"/>
                  </a:lnTo>
                  <a:lnTo>
                    <a:pt x="277139" y="3886"/>
                  </a:lnTo>
                  <a:lnTo>
                    <a:pt x="228092" y="26238"/>
                  </a:lnTo>
                  <a:lnTo>
                    <a:pt x="186969" y="47790"/>
                  </a:lnTo>
                  <a:lnTo>
                    <a:pt x="140119" y="74028"/>
                  </a:lnTo>
                  <a:lnTo>
                    <a:pt x="85648" y="106629"/>
                  </a:lnTo>
                  <a:lnTo>
                    <a:pt x="41706" y="135001"/>
                  </a:lnTo>
                  <a:lnTo>
                    <a:pt x="8674" y="159004"/>
                  </a:lnTo>
                  <a:lnTo>
                    <a:pt x="762" y="167297"/>
                  </a:lnTo>
                  <a:lnTo>
                    <a:pt x="0" y="168198"/>
                  </a:lnTo>
                  <a:lnTo>
                    <a:pt x="63" y="171030"/>
                  </a:lnTo>
                  <a:lnTo>
                    <a:pt x="558" y="172910"/>
                  </a:lnTo>
                  <a:lnTo>
                    <a:pt x="21374" y="209067"/>
                  </a:lnTo>
                  <a:lnTo>
                    <a:pt x="24168" y="211340"/>
                  </a:lnTo>
                  <a:lnTo>
                    <a:pt x="26416" y="211696"/>
                  </a:lnTo>
                  <a:lnTo>
                    <a:pt x="28613" y="211696"/>
                  </a:lnTo>
                  <a:lnTo>
                    <a:pt x="30873" y="210997"/>
                  </a:lnTo>
                  <a:lnTo>
                    <a:pt x="33909" y="209994"/>
                  </a:lnTo>
                  <a:lnTo>
                    <a:pt x="42786" y="206514"/>
                  </a:lnTo>
                  <a:lnTo>
                    <a:pt x="43243" y="206336"/>
                  </a:lnTo>
                  <a:lnTo>
                    <a:pt x="88074" y="184543"/>
                  </a:lnTo>
                  <a:lnTo>
                    <a:pt x="129070" y="162547"/>
                  </a:lnTo>
                  <a:lnTo>
                    <a:pt x="175933" y="136105"/>
                  </a:lnTo>
                  <a:lnTo>
                    <a:pt x="230530" y="103733"/>
                  </a:lnTo>
                  <a:lnTo>
                    <a:pt x="274777" y="75882"/>
                  </a:lnTo>
                  <a:lnTo>
                    <a:pt x="308127" y="52489"/>
                  </a:lnTo>
                  <a:lnTo>
                    <a:pt x="316166" y="44386"/>
                  </a:lnTo>
                  <a:lnTo>
                    <a:pt x="316877" y="43611"/>
                  </a:lnTo>
                  <a:lnTo>
                    <a:pt x="316992" y="43129"/>
                  </a:lnTo>
                  <a:lnTo>
                    <a:pt x="317080" y="41262"/>
                  </a:lnTo>
                  <a:close/>
                </a:path>
                <a:path w="353060" h="424179">
                  <a:moveTo>
                    <a:pt x="352590" y="245783"/>
                  </a:moveTo>
                  <a:lnTo>
                    <a:pt x="349961" y="244640"/>
                  </a:lnTo>
                  <a:lnTo>
                    <a:pt x="343801" y="242354"/>
                  </a:lnTo>
                  <a:lnTo>
                    <a:pt x="343801" y="254622"/>
                  </a:lnTo>
                  <a:lnTo>
                    <a:pt x="343801" y="389826"/>
                  </a:lnTo>
                  <a:lnTo>
                    <a:pt x="338455" y="393255"/>
                  </a:lnTo>
                  <a:lnTo>
                    <a:pt x="315099" y="402247"/>
                  </a:lnTo>
                  <a:lnTo>
                    <a:pt x="268960" y="411137"/>
                  </a:lnTo>
                  <a:lnTo>
                    <a:pt x="193903" y="415150"/>
                  </a:lnTo>
                  <a:lnTo>
                    <a:pt x="151638" y="413981"/>
                  </a:lnTo>
                  <a:lnTo>
                    <a:pt x="93599" y="406577"/>
                  </a:lnTo>
                  <a:lnTo>
                    <a:pt x="55880" y="392099"/>
                  </a:lnTo>
                  <a:lnTo>
                    <a:pt x="55245" y="391655"/>
                  </a:lnTo>
                  <a:lnTo>
                    <a:pt x="54254" y="390753"/>
                  </a:lnTo>
                  <a:lnTo>
                    <a:pt x="53949" y="390448"/>
                  </a:lnTo>
                  <a:lnTo>
                    <a:pt x="53949" y="389826"/>
                  </a:lnTo>
                  <a:lnTo>
                    <a:pt x="53949" y="254482"/>
                  </a:lnTo>
                  <a:lnTo>
                    <a:pt x="56654" y="255498"/>
                  </a:lnTo>
                  <a:lnTo>
                    <a:pt x="83286" y="262661"/>
                  </a:lnTo>
                  <a:lnTo>
                    <a:pt x="128689" y="269773"/>
                  </a:lnTo>
                  <a:lnTo>
                    <a:pt x="193890" y="272999"/>
                  </a:lnTo>
                  <a:lnTo>
                    <a:pt x="260629" y="269862"/>
                  </a:lnTo>
                  <a:lnTo>
                    <a:pt x="309372" y="262940"/>
                  </a:lnTo>
                  <a:lnTo>
                    <a:pt x="339344" y="256006"/>
                  </a:lnTo>
                  <a:lnTo>
                    <a:pt x="343801" y="254622"/>
                  </a:lnTo>
                  <a:lnTo>
                    <a:pt x="343801" y="242354"/>
                  </a:lnTo>
                  <a:lnTo>
                    <a:pt x="339547" y="240766"/>
                  </a:lnTo>
                  <a:lnTo>
                    <a:pt x="334060" y="239255"/>
                  </a:lnTo>
                  <a:lnTo>
                    <a:pt x="334060" y="248221"/>
                  </a:lnTo>
                  <a:lnTo>
                    <a:pt x="328244" y="249847"/>
                  </a:lnTo>
                  <a:lnTo>
                    <a:pt x="297459" y="256159"/>
                  </a:lnTo>
                  <a:lnTo>
                    <a:pt x="252501" y="261785"/>
                  </a:lnTo>
                  <a:lnTo>
                    <a:pt x="193890" y="264210"/>
                  </a:lnTo>
                  <a:lnTo>
                    <a:pt x="159194" y="263334"/>
                  </a:lnTo>
                  <a:lnTo>
                    <a:pt x="104965" y="257797"/>
                  </a:lnTo>
                  <a:lnTo>
                    <a:pt x="62064" y="247726"/>
                  </a:lnTo>
                  <a:lnTo>
                    <a:pt x="63055" y="247319"/>
                  </a:lnTo>
                  <a:lnTo>
                    <a:pt x="89776" y="239623"/>
                  </a:lnTo>
                  <a:lnTo>
                    <a:pt x="132715" y="232435"/>
                  </a:lnTo>
                  <a:lnTo>
                    <a:pt x="131940" y="232435"/>
                  </a:lnTo>
                  <a:lnTo>
                    <a:pt x="193878" y="229146"/>
                  </a:lnTo>
                  <a:lnTo>
                    <a:pt x="228968" y="230162"/>
                  </a:lnTo>
                  <a:lnTo>
                    <a:pt x="259676" y="232854"/>
                  </a:lnTo>
                  <a:lnTo>
                    <a:pt x="307568" y="240982"/>
                  </a:lnTo>
                  <a:lnTo>
                    <a:pt x="334060" y="248221"/>
                  </a:lnTo>
                  <a:lnTo>
                    <a:pt x="334060" y="239255"/>
                  </a:lnTo>
                  <a:lnTo>
                    <a:pt x="309524" y="232435"/>
                  </a:lnTo>
                  <a:lnTo>
                    <a:pt x="290207" y="229146"/>
                  </a:lnTo>
                  <a:lnTo>
                    <a:pt x="260705" y="224129"/>
                  </a:lnTo>
                  <a:lnTo>
                    <a:pt x="193878" y="220370"/>
                  </a:lnTo>
                  <a:lnTo>
                    <a:pt x="127139" y="224129"/>
                  </a:lnTo>
                  <a:lnTo>
                    <a:pt x="128143" y="224129"/>
                  </a:lnTo>
                  <a:lnTo>
                    <a:pt x="83159" y="232181"/>
                  </a:lnTo>
                  <a:lnTo>
                    <a:pt x="56476" y="240385"/>
                  </a:lnTo>
                  <a:lnTo>
                    <a:pt x="47523" y="244259"/>
                  </a:lnTo>
                  <a:lnTo>
                    <a:pt x="45173" y="245491"/>
                  </a:lnTo>
                  <a:lnTo>
                    <a:pt x="45173" y="393407"/>
                  </a:lnTo>
                  <a:lnTo>
                    <a:pt x="45885" y="394487"/>
                  </a:lnTo>
                  <a:lnTo>
                    <a:pt x="51168" y="391058"/>
                  </a:lnTo>
                  <a:lnTo>
                    <a:pt x="52971" y="389826"/>
                  </a:lnTo>
                  <a:lnTo>
                    <a:pt x="45885" y="394487"/>
                  </a:lnTo>
                  <a:lnTo>
                    <a:pt x="47447" y="396354"/>
                  </a:lnTo>
                  <a:lnTo>
                    <a:pt x="51790" y="399973"/>
                  </a:lnTo>
                  <a:lnTo>
                    <a:pt x="91706" y="415150"/>
                  </a:lnTo>
                  <a:lnTo>
                    <a:pt x="151117" y="422757"/>
                  </a:lnTo>
                  <a:lnTo>
                    <a:pt x="193903" y="423938"/>
                  </a:lnTo>
                  <a:lnTo>
                    <a:pt x="271881" y="419608"/>
                  </a:lnTo>
                  <a:lnTo>
                    <a:pt x="319786" y="410019"/>
                  </a:lnTo>
                  <a:lnTo>
                    <a:pt x="352590" y="393928"/>
                  </a:lnTo>
                  <a:lnTo>
                    <a:pt x="352590" y="392099"/>
                  </a:lnTo>
                  <a:lnTo>
                    <a:pt x="352590" y="388988"/>
                  </a:lnTo>
                  <a:lnTo>
                    <a:pt x="352590" y="252679"/>
                  </a:lnTo>
                  <a:lnTo>
                    <a:pt x="352590" y="248653"/>
                  </a:lnTo>
                  <a:lnTo>
                    <a:pt x="352590" y="245783"/>
                  </a:lnTo>
                  <a:close/>
                </a:path>
              </a:pathLst>
            </a:custGeom>
            <a:solidFill>
              <a:srgbClr val="7986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98110" y="9321753"/>
              <a:ext cx="73063" cy="7336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653349" y="9315348"/>
              <a:ext cx="122555" cy="92710"/>
            </a:xfrm>
            <a:custGeom>
              <a:avLst/>
              <a:gdLst/>
              <a:ahLst/>
              <a:cxnLst/>
              <a:rect l="l" t="t" r="r" b="b"/>
              <a:pathLst>
                <a:path w="122555" h="92709">
                  <a:moveTo>
                    <a:pt x="122300" y="0"/>
                  </a:moveTo>
                  <a:lnTo>
                    <a:pt x="0" y="0"/>
                  </a:lnTo>
                  <a:lnTo>
                    <a:pt x="0" y="92303"/>
                  </a:lnTo>
                  <a:lnTo>
                    <a:pt x="122300" y="92303"/>
                  </a:lnTo>
                  <a:lnTo>
                    <a:pt x="122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701800" y="9266070"/>
            <a:ext cx="90170" cy="1651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900" spc="-50" dirty="0">
                <a:solidFill>
                  <a:srgbClr val="79858B"/>
                </a:solidFill>
                <a:latin typeface="Arial MT"/>
                <a:cs typeface="Arial MT"/>
              </a:rPr>
              <a:t>6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-</a:t>
            </a:r>
            <a:fld id="{81D60167-4931-47E6-BA6A-407CBD079E47}" type="slidenum">
              <a:rPr sz="1400" spc="30" dirty="0"/>
              <a:t>2</a:t>
            </a:fld>
            <a:r>
              <a:rPr spc="30" dirty="0"/>
              <a:t>-</a:t>
            </a:r>
            <a:endParaRPr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929</Words>
  <Application>Microsoft Macintosh PowerPoint</Application>
  <PresentationFormat>Personalizzato</PresentationFormat>
  <Paragraphs>55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 MT</vt:lpstr>
      <vt:lpstr>Calibri</vt:lpstr>
      <vt:lpstr>Cambria</vt:lpstr>
      <vt:lpstr>Office Theme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2</cp:revision>
  <dcterms:created xsi:type="dcterms:W3CDTF">2025-02-19T10:47:22Z</dcterms:created>
  <dcterms:modified xsi:type="dcterms:W3CDTF">2025-02-23T19:03:37Z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2016-07-11T00:00:00Z</vt:filetime>
  </property>
  <property fmtid="{D5CDD505-2E9C-101B-9397-08002B2CF9AE}" pid="3" name="Creator">
    <vt:lpwstr>Adobe InDesign CC 2015 (Windows)</vt:lpwstr>
  </property>
  <property fmtid="{D5CDD505-2E9C-101B-9397-08002B2CF9AE}" pid="4" name="LastSaved">
    <vt:filetime>2025-02-19T00:00:00Z</vt:filetime>
  </property>
  <property fmtid="{D5CDD505-2E9C-101B-9397-08002B2CF9AE}" pid="5" name="Producer">
    <vt:lpwstr>Adobe PDF Library 15.0</vt:lpwstr>
  </property>
</Properties>
</file>