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>
      <p:cViewPr>
        <p:scale>
          <a:sx n="161" d="100"/>
          <a:sy n="161" d="100"/>
        </p:scale>
        <p:origin x="1040" y="-20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428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418580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426256"/>
            <a:ext cx="4814570" cy="6523990"/>
          </a:xfrm>
          <a:custGeom>
            <a:avLst/>
            <a:gdLst/>
            <a:ahLst/>
            <a:cxnLst/>
            <a:rect l="l" t="t" r="r" b="b"/>
            <a:pathLst>
              <a:path w="4814570" h="652399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199987"/>
                </a:lnTo>
                <a:lnTo>
                  <a:pt x="3512" y="6247863"/>
                </a:lnTo>
                <a:lnTo>
                  <a:pt x="13717" y="6293559"/>
                </a:lnTo>
                <a:lnTo>
                  <a:pt x="30113" y="6336573"/>
                </a:lnTo>
                <a:lnTo>
                  <a:pt x="52198" y="6376405"/>
                </a:lnTo>
                <a:lnTo>
                  <a:pt x="79471" y="6412552"/>
                </a:lnTo>
                <a:lnTo>
                  <a:pt x="111432" y="6444513"/>
                </a:lnTo>
                <a:lnTo>
                  <a:pt x="147579" y="6471788"/>
                </a:lnTo>
                <a:lnTo>
                  <a:pt x="187410" y="6493874"/>
                </a:lnTo>
                <a:lnTo>
                  <a:pt x="230425" y="6510271"/>
                </a:lnTo>
                <a:lnTo>
                  <a:pt x="276123" y="6520476"/>
                </a:lnTo>
                <a:lnTo>
                  <a:pt x="324002" y="6523990"/>
                </a:lnTo>
                <a:lnTo>
                  <a:pt x="4490478" y="6523990"/>
                </a:lnTo>
                <a:lnTo>
                  <a:pt x="4538357" y="6520476"/>
                </a:lnTo>
                <a:lnTo>
                  <a:pt x="4584055" y="6510271"/>
                </a:lnTo>
                <a:lnTo>
                  <a:pt x="4627070" y="6493874"/>
                </a:lnTo>
                <a:lnTo>
                  <a:pt x="4666902" y="6471788"/>
                </a:lnTo>
                <a:lnTo>
                  <a:pt x="4703048" y="6444513"/>
                </a:lnTo>
                <a:lnTo>
                  <a:pt x="4735009" y="6412552"/>
                </a:lnTo>
                <a:lnTo>
                  <a:pt x="4762282" y="6376405"/>
                </a:lnTo>
                <a:lnTo>
                  <a:pt x="4784367" y="6336573"/>
                </a:lnTo>
                <a:lnTo>
                  <a:pt x="4800763" y="6293559"/>
                </a:lnTo>
                <a:lnTo>
                  <a:pt x="4810968" y="6247863"/>
                </a:lnTo>
                <a:lnTo>
                  <a:pt x="4814481" y="6199987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79176" y="2827375"/>
            <a:ext cx="679424" cy="67943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14914" y="3002800"/>
            <a:ext cx="343689" cy="50401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379176" y="2827382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79176" y="4537379"/>
            <a:ext cx="679424" cy="67942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14927" y="4712804"/>
            <a:ext cx="343677" cy="503999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2379176" y="453738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79176" y="5433644"/>
            <a:ext cx="679428" cy="679424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2379176" y="5433644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79176" y="6729641"/>
            <a:ext cx="679428" cy="679428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2379176" y="6729644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79176" y="7899641"/>
            <a:ext cx="679428" cy="679428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2379176" y="7899645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7/7/25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0943" y="2467764"/>
            <a:ext cx="4001135" cy="6410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lang="es-ES" sz="1400" b="1" spc="-10">
                <a:solidFill>
                  <a:srgbClr val="185633"/>
                </a:solidFill>
                <a:latin typeface="Cambria"/>
                <a:cs typeface="Cambria"/>
              </a:rPr>
              <a:t>FUNCIONALIDAD</a:t>
            </a:r>
            <a:endParaRPr sz="800" dirty="0">
              <a:latin typeface="Cambria"/>
              <a:cs typeface="Cambria"/>
            </a:endParaRPr>
          </a:p>
          <a:p>
            <a:pPr marL="12700" marR="12700">
              <a:lnSpc>
                <a:spcPts val="1100"/>
              </a:lnSpc>
              <a:spcBef>
                <a:spcPts val="750"/>
              </a:spcBef>
            </a:pP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Agua de </a:t>
            </a:r>
            <a:r>
              <a:rPr lang="it-IT" sz="800" b="1" spc="50" dirty="0" err="1">
                <a:solidFill>
                  <a:srgbClr val="185633"/>
                </a:solidFill>
                <a:latin typeface="Cambria"/>
                <a:cs typeface="Cambria"/>
              </a:rPr>
              <a:t>faba</a:t>
            </a: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b="1" spc="50" dirty="0" err="1">
                <a:solidFill>
                  <a:srgbClr val="185633"/>
                </a:solidFill>
                <a:latin typeface="Cambria"/>
                <a:cs typeface="Cambria"/>
              </a:rPr>
              <a:t>recuperada</a:t>
            </a: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b="1" spc="50" dirty="0" err="1">
                <a:solidFill>
                  <a:srgbClr val="185633"/>
                </a:solidFill>
                <a:latin typeface="Cambria"/>
                <a:cs typeface="Cambria"/>
              </a:rPr>
              <a:t>revalorizada</a:t>
            </a: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800" b="1" spc="50" dirty="0" err="1">
                <a:solidFill>
                  <a:srgbClr val="185633"/>
                </a:solidFill>
                <a:latin typeface="Cambria"/>
                <a:cs typeface="Cambria"/>
              </a:rPr>
              <a:t>producción</a:t>
            </a: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b="1" spc="50" dirty="0" err="1">
                <a:solidFill>
                  <a:srgbClr val="185633"/>
                </a:solidFill>
                <a:latin typeface="Cambria"/>
                <a:cs typeface="Cambria"/>
              </a:rPr>
              <a:t>alimentos</a:t>
            </a:r>
            <a:endParaRPr lang="it-IT" sz="8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12700">
              <a:lnSpc>
                <a:spcPts val="1100"/>
              </a:lnSpc>
              <a:spcBef>
                <a:spcPts val="750"/>
              </a:spcBef>
            </a:pPr>
            <a:r>
              <a:rPr lang="it-IT" sz="800" b="1" spc="65" dirty="0">
                <a:solidFill>
                  <a:srgbClr val="185633"/>
                </a:solidFill>
                <a:latin typeface="Cambria"/>
                <a:cs typeface="Cambria"/>
              </a:rPr>
              <a:t>MOLDEADO - ACONDICIONAMIENTO - ANTIHUMEDAD - PULIDO – DISCIPLINADO</a:t>
            </a:r>
          </a:p>
          <a:p>
            <a:pPr marL="12700" marR="12700">
              <a:lnSpc>
                <a:spcPts val="1100"/>
              </a:lnSpc>
              <a:spcBef>
                <a:spcPts val="750"/>
              </a:spcBef>
            </a:pPr>
            <a:r>
              <a:rPr sz="800" i="1" spc="65" dirty="0">
                <a:solidFill>
                  <a:srgbClr val="185633"/>
                </a:solidFill>
                <a:latin typeface="Cambria"/>
                <a:cs typeface="Cambria"/>
              </a:rPr>
              <a:t>Cicer</a:t>
            </a:r>
            <a:r>
              <a:rPr sz="8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50" dirty="0">
                <a:solidFill>
                  <a:srgbClr val="185633"/>
                </a:solidFill>
                <a:latin typeface="Cambria"/>
                <a:cs typeface="Cambria"/>
              </a:rPr>
              <a:t>arietinum</a:t>
            </a:r>
            <a:r>
              <a:rPr sz="8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8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8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Ingrediente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peinar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desarrollado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para mantener la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fijación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, incluso en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condiciones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húmedas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. Es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hervir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garbanzos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coproducida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por la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producción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de hummus. Aqua Faba es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hidratos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de carbono,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proteínas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polipéptidos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ayudan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moldear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, disciplinar y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acondicionar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mejorando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peinado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haciendo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esté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desenredado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brillantes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duraderos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. Es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adecuado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múltiples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texturas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tipos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, tanto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peinados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 como </a:t>
            </a:r>
            <a:r>
              <a:rPr lang="it-IT" sz="800" spc="20" dirty="0" err="1">
                <a:solidFill>
                  <a:srgbClr val="185633"/>
                </a:solidFill>
                <a:latin typeface="Cambria"/>
                <a:cs typeface="Cambria"/>
              </a:rPr>
              <a:t>naturales</a:t>
            </a:r>
            <a:r>
              <a:rPr lang="it-IT" sz="800" spc="2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b="1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8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b="1" spc="60" dirty="0" err="1">
                <a:solidFill>
                  <a:srgbClr val="185633"/>
                </a:solidFill>
                <a:latin typeface="Cambria"/>
                <a:cs typeface="Cambria"/>
              </a:rPr>
              <a:t>hidroglicérico</a:t>
            </a:r>
            <a:r>
              <a:rPr lang="it-IT" sz="800" b="1" spc="6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b="1" spc="60" dirty="0" err="1">
                <a:solidFill>
                  <a:srgbClr val="185633"/>
                </a:solidFill>
                <a:latin typeface="Cambria"/>
                <a:cs typeface="Cambria"/>
              </a:rPr>
              <a:t>garbanzos</a:t>
            </a:r>
            <a:endParaRPr lang="it-IT" sz="800" b="1" spc="6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b="1" spc="-10" dirty="0">
                <a:solidFill>
                  <a:srgbClr val="185633"/>
                </a:solidFill>
                <a:latin typeface="Cambria"/>
                <a:cs typeface="Cambria"/>
              </a:rPr>
              <a:t>ANTI-DESHIDRATANTE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sz="800" i="1" spc="65" dirty="0">
                <a:solidFill>
                  <a:srgbClr val="185633"/>
                </a:solidFill>
                <a:latin typeface="Cambria"/>
                <a:cs typeface="Cambria"/>
              </a:rPr>
              <a:t>Cicer</a:t>
            </a:r>
            <a:r>
              <a:rPr sz="8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50" dirty="0">
                <a:solidFill>
                  <a:srgbClr val="185633"/>
                </a:solidFill>
                <a:latin typeface="Cambria"/>
                <a:cs typeface="Cambria"/>
              </a:rPr>
              <a:t>arietinum</a:t>
            </a:r>
            <a:r>
              <a:rPr sz="8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8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8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De la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maceración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Cicer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arietinum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en glicerina,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nuestro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Laboratorio de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Extractos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ha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hidratos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de carbono y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proteínas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ayudan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a prevenir la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deshidratación</a:t>
            </a:r>
            <a:r>
              <a:rPr lang="it-IT" sz="800" spc="6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00" spc="6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sz="80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00" dirty="0"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250"/>
              </a:spcBef>
            </a:pPr>
            <a:r>
              <a:rPr lang="es-ES" sz="800" b="1" dirty="0">
                <a:solidFill>
                  <a:srgbClr val="185633"/>
                </a:solidFill>
                <a:latin typeface="Cambria"/>
                <a:cs typeface="Cambria"/>
              </a:rPr>
              <a:t>Aceite de </a:t>
            </a:r>
            <a:r>
              <a:rPr sz="800" b="1" dirty="0">
                <a:solidFill>
                  <a:srgbClr val="185633"/>
                </a:solidFill>
                <a:latin typeface="Cambria"/>
                <a:cs typeface="Cambria"/>
              </a:rPr>
              <a:t>Arg</a:t>
            </a:r>
            <a:r>
              <a:rPr lang="it-IT" sz="800" b="1" dirty="0" err="1">
                <a:solidFill>
                  <a:srgbClr val="185633"/>
                </a:solidFill>
                <a:latin typeface="Cambria"/>
                <a:cs typeface="Cambria"/>
              </a:rPr>
              <a:t>á</a:t>
            </a:r>
            <a:r>
              <a:rPr sz="800" b="1" dirty="0">
                <a:solidFill>
                  <a:srgbClr val="185633"/>
                </a:solidFill>
                <a:latin typeface="Cambria"/>
                <a:cs typeface="Cambria"/>
              </a:rPr>
              <a:t>n</a:t>
            </a:r>
            <a:r>
              <a:rPr sz="800" b="1" spc="2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800" b="1" spc="45" dirty="0" err="1">
                <a:solidFill>
                  <a:srgbClr val="185633"/>
                </a:solidFill>
                <a:latin typeface="Cambria"/>
                <a:cs typeface="Cambria"/>
              </a:rPr>
              <a:t>tensioactivado</a:t>
            </a:r>
            <a:endParaRPr sz="80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800" b="1" spc="70" dirty="0">
                <a:solidFill>
                  <a:srgbClr val="185633"/>
                </a:solidFill>
                <a:latin typeface="Cambria"/>
                <a:cs typeface="Cambria"/>
              </a:rPr>
              <a:t>DETERGENTE-SUAVIZANTE</a:t>
            </a:r>
          </a:p>
          <a:p>
            <a:pPr marL="12700">
              <a:lnSpc>
                <a:spcPts val="1115"/>
              </a:lnSpc>
            </a:pPr>
            <a:r>
              <a:rPr sz="800" i="1" spc="85" dirty="0">
                <a:solidFill>
                  <a:srgbClr val="185633"/>
                </a:solidFill>
                <a:latin typeface="Cambria"/>
                <a:cs typeface="Cambria"/>
              </a:rPr>
              <a:t>Sodium </a:t>
            </a:r>
            <a:r>
              <a:rPr sz="800" i="1" spc="55" dirty="0">
                <a:solidFill>
                  <a:srgbClr val="185633"/>
                </a:solidFill>
                <a:latin typeface="Cambria"/>
                <a:cs typeface="Cambria"/>
              </a:rPr>
              <a:t>Arganamphoacetate</a:t>
            </a:r>
            <a:endParaRPr sz="8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Argán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conocido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apreciado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por su valor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, se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alía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con un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tensioactivo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delicado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transformándose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en un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limpiador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de alto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rendimiento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con un alto valor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eudérmico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. Rico en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esenciales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respetuoso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pH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fisiológico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, genera una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espuma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voluptuosa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en este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champú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haciendo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su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limpiadora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sea</a:t>
            </a:r>
            <a:r>
              <a:rPr lang="it-IT" sz="800" dirty="0">
                <a:solidFill>
                  <a:srgbClr val="185633"/>
                </a:solidFill>
                <a:latin typeface="Cambria"/>
                <a:cs typeface="Cambria"/>
              </a:rPr>
              <a:t> suave y </a:t>
            </a:r>
            <a:r>
              <a:rPr lang="it-IT" sz="800" dirty="0" err="1">
                <a:solidFill>
                  <a:srgbClr val="185633"/>
                </a:solidFill>
                <a:latin typeface="Cambria"/>
                <a:cs typeface="Cambria"/>
              </a:rPr>
              <a:t>delicada</a:t>
            </a:r>
            <a:r>
              <a:rPr sz="8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00" dirty="0"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250"/>
              </a:spcBef>
            </a:pPr>
            <a:r>
              <a:rPr lang="it-IT" sz="800" b="1" spc="55" dirty="0">
                <a:solidFill>
                  <a:srgbClr val="185633"/>
                </a:solidFill>
                <a:latin typeface="Cambria"/>
                <a:cs typeface="Cambria"/>
              </a:rPr>
              <a:t>Agente </a:t>
            </a:r>
            <a:r>
              <a:rPr lang="it-IT" sz="800" b="1" spc="55" dirty="0" err="1">
                <a:solidFill>
                  <a:srgbClr val="185633"/>
                </a:solidFill>
                <a:latin typeface="Cambria"/>
                <a:cs typeface="Cambria"/>
              </a:rPr>
              <a:t>acondicionador</a:t>
            </a:r>
            <a:r>
              <a:rPr lang="it-IT" sz="800" b="1" spc="5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b="1" spc="55" dirty="0" err="1">
                <a:solidFill>
                  <a:srgbClr val="185633"/>
                </a:solidFill>
                <a:latin typeface="Cambria"/>
                <a:cs typeface="Cambria"/>
              </a:rPr>
              <a:t>almidón</a:t>
            </a:r>
            <a:r>
              <a:rPr lang="it-IT" sz="800" b="1" spc="55" dirty="0">
                <a:solidFill>
                  <a:srgbClr val="185633"/>
                </a:solidFill>
                <a:latin typeface="Cambria"/>
                <a:cs typeface="Cambria"/>
              </a:rPr>
              <a:t> de patata</a:t>
            </a:r>
          </a:p>
          <a:p>
            <a:pPr marL="12700" algn="just">
              <a:lnSpc>
                <a:spcPts val="1045"/>
              </a:lnSpc>
              <a:spcBef>
                <a:spcPts val="250"/>
              </a:spcBef>
            </a:pP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ACONDICIONAMIENTO-DESENREDADO</a:t>
            </a:r>
          </a:p>
          <a:p>
            <a:pPr marL="12700" algn="just">
              <a:lnSpc>
                <a:spcPts val="1045"/>
              </a:lnSpc>
              <a:spcBef>
                <a:spcPts val="250"/>
              </a:spcBef>
            </a:pPr>
            <a:r>
              <a:rPr sz="800" i="1" spc="65" dirty="0">
                <a:solidFill>
                  <a:srgbClr val="185633"/>
                </a:solidFill>
                <a:latin typeface="Cambria"/>
                <a:cs typeface="Cambria"/>
              </a:rPr>
              <a:t>Starch</a:t>
            </a:r>
            <a:r>
              <a:rPr sz="800" i="1" spc="12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60" dirty="0">
                <a:solidFill>
                  <a:srgbClr val="185633"/>
                </a:solidFill>
                <a:latin typeface="Cambria"/>
                <a:cs typeface="Cambria"/>
              </a:rPr>
              <a:t>Hydroxypropyltrimonium</a:t>
            </a:r>
            <a:r>
              <a:rPr sz="800" i="1" spc="1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55" dirty="0">
                <a:solidFill>
                  <a:srgbClr val="185633"/>
                </a:solidFill>
                <a:latin typeface="Cambria"/>
                <a:cs typeface="Cambria"/>
              </a:rPr>
              <a:t>Chloride</a:t>
            </a:r>
            <a:endParaRPr sz="8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Es un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polisacárido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catiónico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diseñado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tratamientos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belleza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capilar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rebeldes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. Se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a partir de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almidón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de patata de grado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alimenticio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aporta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desenredado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y brillo,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reduciendo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encrespamiento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mismo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40" dirty="0" err="1">
                <a:solidFill>
                  <a:srgbClr val="185633"/>
                </a:solidFill>
                <a:latin typeface="Cambria"/>
                <a:cs typeface="Cambria"/>
              </a:rPr>
              <a:t>tiempo</a:t>
            </a:r>
            <a:r>
              <a:rPr lang="it-IT" sz="800" spc="1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b="1" spc="20" dirty="0" err="1">
                <a:solidFill>
                  <a:srgbClr val="185633"/>
                </a:solidFill>
                <a:latin typeface="Cambria"/>
                <a:cs typeface="Cambria"/>
              </a:rPr>
              <a:t>Polisacárido</a:t>
            </a:r>
            <a:r>
              <a:rPr lang="it-IT" sz="800" b="1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b="1" spc="20" dirty="0" err="1">
                <a:solidFill>
                  <a:srgbClr val="185633"/>
                </a:solidFill>
                <a:latin typeface="Cambria"/>
                <a:cs typeface="Cambria"/>
              </a:rPr>
              <a:t>Guar</a:t>
            </a:r>
            <a:r>
              <a:rPr lang="it-IT" sz="800" b="1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b="1" spc="20" dirty="0" err="1">
                <a:solidFill>
                  <a:srgbClr val="185633"/>
                </a:solidFill>
                <a:latin typeface="Cambria"/>
                <a:cs typeface="Cambria"/>
              </a:rPr>
              <a:t>Seeds</a:t>
            </a:r>
            <a:endParaRPr lang="it-IT" sz="800" b="1" spc="2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b="1" spc="45" dirty="0">
                <a:solidFill>
                  <a:srgbClr val="185633"/>
                </a:solidFill>
                <a:latin typeface="Cambria"/>
                <a:cs typeface="Cambria"/>
              </a:rPr>
              <a:t>DESENREDANDO</a:t>
            </a: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sz="800" i="1" spc="95" dirty="0">
                <a:solidFill>
                  <a:srgbClr val="185633"/>
                </a:solidFill>
                <a:latin typeface="Cambria"/>
                <a:cs typeface="Cambria"/>
              </a:rPr>
              <a:t>Guar</a:t>
            </a:r>
            <a:r>
              <a:rPr sz="800" i="1" spc="12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60" dirty="0">
                <a:solidFill>
                  <a:srgbClr val="185633"/>
                </a:solidFill>
                <a:latin typeface="Cambria"/>
                <a:cs typeface="Cambria"/>
              </a:rPr>
              <a:t>Hydroxypropyltrimonium</a:t>
            </a:r>
            <a:r>
              <a:rPr sz="800" i="1" spc="1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i="1" spc="55" dirty="0">
                <a:solidFill>
                  <a:srgbClr val="185633"/>
                </a:solidFill>
                <a:latin typeface="Cambria"/>
                <a:cs typeface="Cambria"/>
              </a:rPr>
              <a:t>Chloride</a:t>
            </a:r>
            <a:endParaRPr sz="8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60"/>
              </a:spcBef>
            </a:pP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De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semillas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Cyamopsis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tetragonalba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polisacárido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puede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extenderse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uniformemente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tallo del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protegiéndolo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sin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apelmazarlo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. Presente en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champú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proporciona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valiosa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80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70" dirty="0" err="1">
                <a:solidFill>
                  <a:srgbClr val="185633"/>
                </a:solidFill>
                <a:latin typeface="Cambria"/>
                <a:cs typeface="Cambria"/>
              </a:rPr>
              <a:t>desenredante</a:t>
            </a:r>
            <a:r>
              <a:rPr sz="80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760" y="2418580"/>
            <a:ext cx="1952625" cy="6532245"/>
          </a:xfrm>
          <a:custGeom>
            <a:avLst/>
            <a:gdLst/>
            <a:ahLst/>
            <a:cxnLst/>
            <a:rect l="l" t="t" r="r" b="b"/>
            <a:pathLst>
              <a:path w="1952625" h="6532245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207658"/>
                </a:lnTo>
                <a:lnTo>
                  <a:pt x="3512" y="6255537"/>
                </a:lnTo>
                <a:lnTo>
                  <a:pt x="13717" y="6301235"/>
                </a:lnTo>
                <a:lnTo>
                  <a:pt x="30113" y="6344250"/>
                </a:lnTo>
                <a:lnTo>
                  <a:pt x="52198" y="6384081"/>
                </a:lnTo>
                <a:lnTo>
                  <a:pt x="79471" y="6420228"/>
                </a:lnTo>
                <a:lnTo>
                  <a:pt x="111432" y="6452188"/>
                </a:lnTo>
                <a:lnTo>
                  <a:pt x="147579" y="6479462"/>
                </a:lnTo>
                <a:lnTo>
                  <a:pt x="187410" y="6501547"/>
                </a:lnTo>
                <a:lnTo>
                  <a:pt x="230425" y="6517942"/>
                </a:lnTo>
                <a:lnTo>
                  <a:pt x="276123" y="6528147"/>
                </a:lnTo>
                <a:lnTo>
                  <a:pt x="324002" y="6531660"/>
                </a:lnTo>
                <a:lnTo>
                  <a:pt x="1628482" y="6531660"/>
                </a:lnTo>
                <a:lnTo>
                  <a:pt x="1676358" y="6528147"/>
                </a:lnTo>
                <a:lnTo>
                  <a:pt x="1722053" y="6517942"/>
                </a:lnTo>
                <a:lnTo>
                  <a:pt x="1765066" y="6501547"/>
                </a:lnTo>
                <a:lnTo>
                  <a:pt x="1804896" y="6479462"/>
                </a:lnTo>
                <a:lnTo>
                  <a:pt x="1841042" y="6452188"/>
                </a:lnTo>
                <a:lnTo>
                  <a:pt x="1873001" y="6420228"/>
                </a:lnTo>
                <a:lnTo>
                  <a:pt x="1900274" y="6384081"/>
                </a:lnTo>
                <a:lnTo>
                  <a:pt x="1922359" y="6344250"/>
                </a:lnTo>
                <a:lnTo>
                  <a:pt x="1938754" y="6301235"/>
                </a:lnTo>
                <a:lnTo>
                  <a:pt x="1948959" y="6255537"/>
                </a:lnTo>
                <a:lnTo>
                  <a:pt x="1952472" y="6207658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1232" y="2195320"/>
            <a:ext cx="1835150" cy="5237331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</a:t>
            </a: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CIÓN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es-ES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cuidado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ondulado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rizado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comienza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limpieza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: este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champú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contiene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especiales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ayudan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garantizar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definición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fijación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rizo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Junto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delicada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base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limpiadora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argán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interviene Acqua Faba, un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modeladora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acondicionadora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antiencrespamiento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aporta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brillo. ¿El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resultado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?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Definición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fijación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rizos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suavidad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brillo.</a:t>
            </a: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sz="1300" b="1" spc="-25" dirty="0" err="1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762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Masajea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tu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cabello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cuidadosamente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durante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lavado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.
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Enjuague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tibia. Para una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limpieza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profunda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repita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operación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segunda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vez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7620" algn="just">
              <a:lnSpc>
                <a:spcPts val="1000"/>
              </a:lnSpc>
              <a:spcBef>
                <a:spcPts val="365"/>
              </a:spcBef>
            </a:pPr>
            <a:endParaRPr lang="es-ES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7620" algn="just">
              <a:lnSpc>
                <a:spcPts val="1000"/>
              </a:lnSpc>
              <a:spcBef>
                <a:spcPts val="36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7620" algn="just">
              <a:lnSpc>
                <a:spcPts val="1000"/>
              </a:lnSpc>
              <a:spcBef>
                <a:spcPts val="365"/>
              </a:spcBef>
            </a:pP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T</a:t>
            </a:r>
            <a:r>
              <a:rPr lang="es-ES" sz="1000" spc="50" dirty="0">
                <a:solidFill>
                  <a:srgbClr val="185633"/>
                </a:solidFill>
                <a:latin typeface="Cambria"/>
                <a:cs typeface="Cambria"/>
              </a:rPr>
              <a:t>oda</a:t>
            </a:r>
            <a:r>
              <a:rPr sz="10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dirty="0">
                <a:solidFill>
                  <a:srgbClr val="185633"/>
                </a:solidFill>
                <a:latin typeface="Cambria"/>
                <a:cs typeface="Cambria"/>
              </a:rPr>
              <a:t>la</a:t>
            </a:r>
            <a:r>
              <a:rPr sz="10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dirty="0" err="1">
                <a:solidFill>
                  <a:srgbClr val="185633"/>
                </a:solidFill>
                <a:latin typeface="Cambria"/>
                <a:cs typeface="Cambria"/>
              </a:rPr>
              <a:t>linea</a:t>
            </a:r>
            <a:r>
              <a:rPr sz="1000" spc="1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60" dirty="0">
                <a:solidFill>
                  <a:srgbClr val="185633"/>
                </a:solidFill>
                <a:latin typeface="Cambria"/>
                <a:cs typeface="Cambria"/>
              </a:rPr>
              <a:t>Ondulados</a:t>
            </a:r>
            <a:r>
              <a:rPr sz="1000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110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000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30" dirty="0">
                <a:solidFill>
                  <a:srgbClr val="185633"/>
                </a:solidFill>
                <a:latin typeface="Cambria"/>
                <a:cs typeface="Cambria"/>
              </a:rPr>
              <a:t>Rizados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165"/>
              </a:spcBef>
            </a:pP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F</a:t>
            </a:r>
            <a:r>
              <a:rPr lang="es-ES" sz="1000" spc="55" dirty="0">
                <a:solidFill>
                  <a:srgbClr val="185633"/>
                </a:solidFill>
                <a:latin typeface="Cambria"/>
                <a:cs typeface="Cambria"/>
              </a:rPr>
              <a:t>rasco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50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n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5" dirty="0">
                <a:solidFill>
                  <a:srgbClr val="185633"/>
                </a:solidFill>
                <a:latin typeface="Cambria"/>
                <a:cs typeface="Cambria"/>
              </a:rPr>
              <a:t>R-</a:t>
            </a:r>
            <a:r>
              <a:rPr sz="1000" spc="85" dirty="0">
                <a:solidFill>
                  <a:srgbClr val="185633"/>
                </a:solidFill>
                <a:latin typeface="Cambria"/>
                <a:cs typeface="Cambria"/>
              </a:rPr>
              <a:t>PE </a:t>
            </a:r>
            <a:r>
              <a:rPr sz="1000" spc="70" dirty="0">
                <a:solidFill>
                  <a:srgbClr val="185633"/>
                </a:solidFill>
                <a:latin typeface="Cambria"/>
                <a:cs typeface="Cambria"/>
              </a:rPr>
              <a:t>d</a:t>
            </a:r>
            <a:r>
              <a:rPr lang="es-ES" sz="1000" spc="70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250</a:t>
            </a:r>
            <a:r>
              <a:rPr sz="10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15" dirty="0">
                <a:solidFill>
                  <a:srgbClr val="185633"/>
                </a:solidFill>
                <a:latin typeface="Cambria"/>
                <a:cs typeface="Cambria"/>
              </a:rPr>
              <a:t>ml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50275" y="9153220"/>
            <a:ext cx="469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185633"/>
                </a:solidFill>
                <a:latin typeface="Cambria"/>
                <a:cs typeface="Cambria"/>
              </a:rPr>
              <a:t>SENZA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85202" y="9527261"/>
            <a:ext cx="1302385" cy="5842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sz="800" spc="50" dirty="0">
                <a:solidFill>
                  <a:srgbClr val="185633"/>
                </a:solidFill>
                <a:latin typeface="Cambria"/>
                <a:cs typeface="Cambria"/>
              </a:rPr>
              <a:t>SILICONI</a:t>
            </a:r>
            <a:endParaRPr sz="800">
              <a:latin typeface="Cambria"/>
              <a:cs typeface="Cambria"/>
            </a:endParaRPr>
          </a:p>
          <a:p>
            <a:pPr marL="84455" indent="-71755">
              <a:lnSpc>
                <a:spcPct val="100000"/>
              </a:lnSpc>
              <a:spcBef>
                <a:spcPts val="140"/>
              </a:spcBef>
              <a:buChar char="-"/>
              <a:tabLst>
                <a:tab pos="84455" algn="l"/>
              </a:tabLst>
            </a:pPr>
            <a:r>
              <a:rPr sz="800" spc="45" dirty="0">
                <a:solidFill>
                  <a:srgbClr val="185633"/>
                </a:solidFill>
                <a:latin typeface="Cambria"/>
                <a:cs typeface="Cambria"/>
              </a:rPr>
              <a:t>PARABENI</a:t>
            </a:r>
            <a:endParaRPr sz="800">
              <a:latin typeface="Cambria"/>
              <a:cs typeface="Cambria"/>
            </a:endParaRPr>
          </a:p>
          <a:p>
            <a:pPr marL="84455" indent="-71755">
              <a:lnSpc>
                <a:spcPct val="100000"/>
              </a:lnSpc>
              <a:spcBef>
                <a:spcPts val="140"/>
              </a:spcBef>
              <a:buChar char="-"/>
              <a:tabLst>
                <a:tab pos="84455" algn="l"/>
              </a:tabLst>
            </a:pPr>
            <a:r>
              <a:rPr sz="800" spc="40" dirty="0">
                <a:solidFill>
                  <a:srgbClr val="185633"/>
                </a:solidFill>
                <a:latin typeface="Cambria"/>
                <a:cs typeface="Cambria"/>
              </a:rPr>
              <a:t>PETROLATI</a:t>
            </a:r>
            <a:endParaRPr sz="800">
              <a:latin typeface="Cambria"/>
              <a:cs typeface="Cambria"/>
            </a:endParaRPr>
          </a:p>
          <a:p>
            <a:pPr marL="84455" indent="-71755">
              <a:lnSpc>
                <a:spcPct val="100000"/>
              </a:lnSpc>
              <a:spcBef>
                <a:spcPts val="140"/>
              </a:spcBef>
              <a:buChar char="-"/>
              <a:tabLst>
                <a:tab pos="84455" algn="l"/>
              </a:tabLst>
            </a:pPr>
            <a:r>
              <a:rPr sz="800" spc="30" dirty="0">
                <a:solidFill>
                  <a:srgbClr val="185633"/>
                </a:solidFill>
                <a:latin typeface="Cambria"/>
                <a:cs typeface="Cambria"/>
              </a:rPr>
              <a:t>TENSIOATTIVI</a:t>
            </a:r>
            <a:r>
              <a:rPr sz="800" spc="2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spc="50" dirty="0">
                <a:solidFill>
                  <a:srgbClr val="185633"/>
                </a:solidFill>
                <a:latin typeface="Cambria"/>
                <a:cs typeface="Cambria"/>
              </a:rPr>
              <a:t>SOLFATI</a:t>
            </a:r>
            <a:endParaRPr sz="800">
              <a:latin typeface="Cambria"/>
              <a:cs typeface="Cambr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9" name="object 9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378725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87158" y="9259072"/>
            <a:ext cx="3815079" cy="1082675"/>
            <a:chOff x="887158" y="9259072"/>
            <a:chExt cx="3815079" cy="108267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0514" y="9259072"/>
              <a:ext cx="431126" cy="4359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308484" y="9647169"/>
            <a:ext cx="1586230" cy="850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40105">
              <a:lnSpc>
                <a:spcPct val="100000"/>
              </a:lnSpc>
              <a:spcBef>
                <a:spcPts val="415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  <a:p>
            <a:pPr marL="12700">
              <a:lnSpc>
                <a:spcPts val="775"/>
              </a:lnSpc>
              <a:spcBef>
                <a:spcPts val="459"/>
              </a:spcBef>
            </a:pP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Monitoraggio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del</a:t>
            </a:r>
            <a:r>
              <a:rPr sz="700" spc="2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 marR="162560">
              <a:lnSpc>
                <a:spcPts val="710"/>
              </a:lnSpc>
              <a:spcBef>
                <a:spcPts val="70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di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metalli*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per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minimizzare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i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rischi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d’allergia</a:t>
            </a:r>
            <a:r>
              <a:rPr sz="700" spc="21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salvaguardare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così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60" dirty="0">
                <a:solidFill>
                  <a:srgbClr val="78858E"/>
                </a:solidFill>
                <a:latin typeface="Cambria"/>
                <a:cs typeface="Cambria"/>
              </a:rPr>
              <a:t>anche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le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pelli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più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Cambria"/>
                <a:cs typeface="Cambria"/>
              </a:rPr>
              <a:t>sensibili.</a:t>
            </a:r>
            <a:endParaRPr sz="700">
              <a:latin typeface="Cambria"/>
              <a:cs typeface="Cambria"/>
            </a:endParaRPr>
          </a:p>
          <a:p>
            <a:pPr marL="12700" marR="5080">
              <a:lnSpc>
                <a:spcPts val="710"/>
              </a:lnSpc>
              <a:spcBef>
                <a:spcPts val="5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*Nichel,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Piombo,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Arsenico,</a:t>
            </a:r>
            <a:r>
              <a:rPr sz="700" spc="1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5" dirty="0">
                <a:solidFill>
                  <a:srgbClr val="78858E"/>
                </a:solidFill>
                <a:latin typeface="Cambria"/>
                <a:cs typeface="Cambria"/>
              </a:rPr>
              <a:t>Cadmio,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Mercurio,</a:t>
            </a:r>
            <a:r>
              <a:rPr sz="700" spc="18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Antimonio,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Cromo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Cobalto.</a:t>
            </a:r>
            <a:endParaRPr sz="700">
              <a:latin typeface="Cambria"/>
              <a:cs typeface="Cambri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21163" y="9304951"/>
            <a:ext cx="503834" cy="49574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6593" y="564204"/>
            <a:ext cx="2621831" cy="625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–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lang="it-IT" sz="1200" spc="9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ambria"/>
              <a:cs typeface="Cambria"/>
            </a:endParaRPr>
          </a:p>
          <a:p>
            <a:pPr marL="20955">
              <a:lnSpc>
                <a:spcPct val="100000"/>
              </a:lnSpc>
            </a:pPr>
            <a:r>
              <a:rPr lang="it-IT" sz="1500" b="1" spc="105" dirty="0">
                <a:solidFill>
                  <a:srgbClr val="185633"/>
                </a:solidFill>
                <a:latin typeface="Cambria"/>
                <a:cs typeface="Cambria"/>
              </a:rPr>
              <a:t>ONDULADOS</a:t>
            </a:r>
            <a:r>
              <a:rPr sz="15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8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90" dirty="0">
                <a:solidFill>
                  <a:srgbClr val="185633"/>
                </a:solidFill>
                <a:latin typeface="Cambria"/>
                <a:cs typeface="Cambria"/>
              </a:rPr>
              <a:t>RI</a:t>
            </a:r>
            <a:r>
              <a:rPr lang="it-IT" sz="1500" b="1" spc="90" dirty="0">
                <a:solidFill>
                  <a:srgbClr val="185633"/>
                </a:solidFill>
                <a:latin typeface="Cambria"/>
                <a:cs typeface="Cambria"/>
              </a:rPr>
              <a:t>ZADOS</a:t>
            </a:r>
            <a:endParaRPr sz="1500" dirty="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3940" y="7432657"/>
            <a:ext cx="1832610" cy="143308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lang="es-ES" sz="1300" b="1" spc="40" dirty="0">
                <a:solidFill>
                  <a:srgbClr val="185633"/>
                </a:solidFill>
                <a:latin typeface="Cambria"/>
                <a:cs typeface="Cambria"/>
              </a:rPr>
              <a:t>Etiquetado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ambientale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caja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1739" y="1178824"/>
            <a:ext cx="2850515" cy="1065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lang="it-IT" sz="1500" b="1" spc="-10" dirty="0" err="1">
                <a:solidFill>
                  <a:srgbClr val="185633"/>
                </a:solidFill>
                <a:latin typeface="Cambria"/>
                <a:cs typeface="Cambria"/>
              </a:rPr>
              <a:t>Champú</a:t>
            </a:r>
            <a:endParaRPr lang="it-IT" sz="1500" b="1" spc="-1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Anti-fosco – Lucidante</a:t>
            </a:r>
          </a:p>
          <a:p>
            <a:pPr marL="12700">
              <a:lnSpc>
                <a:spcPts val="1560"/>
              </a:lnSpc>
              <a:spcBef>
                <a:spcPts val="105"/>
              </a:spcBef>
            </a:pPr>
            <a:r>
              <a:rPr sz="1100" b="1" spc="50" dirty="0">
                <a:solidFill>
                  <a:srgbClr val="185633"/>
                </a:solidFill>
                <a:latin typeface="Cambria"/>
                <a:cs typeface="Cambria"/>
              </a:rPr>
              <a:t>con</a:t>
            </a:r>
            <a:r>
              <a:rPr sz="1100" b="1" spc="12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dirty="0">
                <a:solidFill>
                  <a:srgbClr val="185633"/>
                </a:solidFill>
                <a:latin typeface="Cambria"/>
                <a:cs typeface="Cambria"/>
              </a:rPr>
              <a:t>Agua de </a:t>
            </a: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fabe</a:t>
            </a:r>
            <a:r>
              <a:rPr lang="it-IT" sz="11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recuperada</a:t>
            </a:r>
            <a:r>
              <a:rPr lang="it-IT" sz="1100" b="1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revalorizada</a:t>
            </a:r>
            <a:endParaRPr sz="11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031.013</a:t>
            </a:r>
            <a:endParaRPr sz="1000" dirty="0">
              <a:latin typeface="Cambria"/>
              <a:cs typeface="Cambri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528002" y="1282719"/>
            <a:ext cx="1741805" cy="988694"/>
            <a:chOff x="3528002" y="1282719"/>
            <a:chExt cx="1741805" cy="988694"/>
          </a:xfrm>
        </p:grpSpPr>
        <p:sp>
          <p:nvSpPr>
            <p:cNvPr id="34" name="object 34"/>
            <p:cNvSpPr/>
            <p:nvPr/>
          </p:nvSpPr>
          <p:spPr>
            <a:xfrm>
              <a:off x="3530447" y="1285164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530447" y="1285164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555714" y="1384041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96%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pic>
        <p:nvPicPr>
          <p:cNvPr id="37" name="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46574" y="263633"/>
            <a:ext cx="2509926" cy="26388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608</Words>
  <Application>Microsoft Macintosh PowerPoint</Application>
  <PresentationFormat>Personalizzato</PresentationFormat>
  <Paragraphs>53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2</cp:revision>
  <dcterms:created xsi:type="dcterms:W3CDTF">2025-07-02T07:39:54Z</dcterms:created>
  <dcterms:modified xsi:type="dcterms:W3CDTF">2025-07-07T18:00:30Z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2025-04-04T00:00:00Z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2025-07-02T00:00:00Z</vt:filetime>
  </property>
  <property fmtid="{D5CDD505-2E9C-101B-9397-08002B2CF9AE}" pid="5" name="Producer">
    <vt:lpwstr>Adobe PDF Library 17.0</vt:lpwstr>
  </property>
</Properties>
</file>